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0" r:id="rId2"/>
    <p:sldId id="268" r:id="rId3"/>
    <p:sldId id="270" r:id="rId4"/>
    <p:sldId id="271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67" r:id="rId14"/>
  </p:sldIdLst>
  <p:sldSz cx="9144000" cy="6858000" type="screen4x3"/>
  <p:notesSz cx="6858000" cy="9144000"/>
  <p:defaultTextStyle>
    <a:defPPr>
      <a:defRPr lang="en-AU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336699"/>
    <a:srgbClr val="4D4D4D"/>
    <a:srgbClr val="99AC2E"/>
    <a:srgbClr val="C89DC6"/>
    <a:srgbClr val="EF8622"/>
    <a:srgbClr val="A107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>
        <p:scale>
          <a:sx n="100" d="100"/>
          <a:sy n="100" d="100"/>
        </p:scale>
        <p:origin x="-1944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84" d="100"/>
          <a:sy n="84" d="100"/>
        </p:scale>
        <p:origin x="-307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-is-fs02\Workgroups$\City%20Planning\Strategic%20Planning\Strategic%20Planning\Randwick%20Junction%20study\5.%20Community%20consultation\Survey%20data\Randwick%20Town%20Centre%20survey%20dat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-is-fs02\Workgroups$\City%20Planning\Strategic%20Planning\Strategic%20Planning\Randwick%20Junction%20study\5.%20Community%20consultation\Survey%20data\Randwick%20Town%20Centre%20survey%20dat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-is-fs02\Workgroups$\City%20Planning\Strategic%20Planning\Strategic%20Planning\Randwick%20Junction%20study\5.%20Community%20consultation\Survey%20data\Randwick%20Town%20Centre%20survey%20data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-is-fs02\Workgroups$\City%20Planning\Strategic%20Planning\Strategic%20Planning\Randwick%20Junction%20study\5.%20Community%20consultation\Survey%20data\Randwick%20Town%20Centre%20survey%20data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-is-fs02\Workgroups$\City%20Planning\Strategic%20Planning\Strategic%20Planning\Randwick%20Junction%20study\5.%20Community%20consultation\Survey%20data\Randwick%20Town%20Centre%20survey%20data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-is-fs02\Workgroups$\City%20Planning\Strategic%20Planning\Strategic%20Planning\Randwick%20Junction%20study\5.%20Community%20consultation\Survey%20data\Randwick%20Town%20Centre%20survey%20data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-is-fs02\Workgroups$\City%20Planning\Strategic%20Planning\Strategic%20Planning\Randwick%20Junction%20study\5.%20Community%20consultation\Survey%20data\Randwick%20Town%20Centre%20survey%20d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Analysis!$C$4</c:f>
              <c:strCache>
                <c:ptCount val="1"/>
                <c:pt idx="0">
                  <c:v>Frequency</c:v>
                </c:pt>
              </c:strCache>
            </c:strRef>
          </c:tx>
          <c:spPr>
            <a:ln w="19050">
              <a:solidFill>
                <a:schemeClr val="bg1"/>
              </a:solidFill>
            </a:ln>
          </c:spPr>
          <c:dLbls>
            <c:dLbl>
              <c:idx val="0"/>
              <c:layout>
                <c:manualLayout>
                  <c:x val="-0.20519340947458056"/>
                  <c:y val="0.1236772118723300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3737777686481317"/>
                  <c:y val="-0.1827042028026843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18841141272175402"/>
                  <c:y val="0.1224259682647347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6.4353888731195005E-2"/>
                  <c:y val="5.999960605836340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5.5063203086484304E-2"/>
                  <c:y val="-2.0289906622445761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0.19073765256883338"/>
                  <c:y val="2.912968922020782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400">
                    <a:solidFill>
                      <a:schemeClr val="bg2">
                        <a:lumMod val="10000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Analysis!$B$5:$B$10</c:f>
              <c:strCache>
                <c:ptCount val="6"/>
                <c:pt idx="0">
                  <c:v>Daily</c:v>
                </c:pt>
                <c:pt idx="1">
                  <c:v>Few times a week</c:v>
                </c:pt>
                <c:pt idx="2">
                  <c:v>Once a week</c:v>
                </c:pt>
                <c:pt idx="3">
                  <c:v>Once a month</c:v>
                </c:pt>
                <c:pt idx="4">
                  <c:v>Rarely</c:v>
                </c:pt>
                <c:pt idx="5">
                  <c:v>Never</c:v>
                </c:pt>
              </c:strCache>
            </c:strRef>
          </c:cat>
          <c:val>
            <c:numRef>
              <c:f>Analysis!$C$5:$C$10</c:f>
              <c:numCache>
                <c:formatCode>General</c:formatCode>
                <c:ptCount val="6"/>
                <c:pt idx="0">
                  <c:v>156</c:v>
                </c:pt>
                <c:pt idx="1">
                  <c:v>228</c:v>
                </c:pt>
                <c:pt idx="2">
                  <c:v>70</c:v>
                </c:pt>
                <c:pt idx="3">
                  <c:v>22</c:v>
                </c:pt>
                <c:pt idx="4">
                  <c:v>18</c:v>
                </c:pt>
                <c:pt idx="5">
                  <c:v>3</c:v>
                </c:pt>
              </c:numCache>
            </c:numRef>
          </c:val>
        </c:ser>
        <c:ser>
          <c:idx val="1"/>
          <c:order val="1"/>
          <c:tx>
            <c:strRef>
              <c:f>Analysis!$D$4</c:f>
              <c:strCache>
                <c:ptCount val="1"/>
                <c:pt idx="0">
                  <c:v>Percentage</c:v>
                </c:pt>
              </c:strCache>
            </c:strRef>
          </c:tx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Analysis!$B$5:$B$10</c:f>
              <c:strCache>
                <c:ptCount val="6"/>
                <c:pt idx="0">
                  <c:v>Daily</c:v>
                </c:pt>
                <c:pt idx="1">
                  <c:v>Few times a week</c:v>
                </c:pt>
                <c:pt idx="2">
                  <c:v>Once a week</c:v>
                </c:pt>
                <c:pt idx="3">
                  <c:v>Once a month</c:v>
                </c:pt>
                <c:pt idx="4">
                  <c:v>Rarely</c:v>
                </c:pt>
                <c:pt idx="5">
                  <c:v>Never</c:v>
                </c:pt>
              </c:strCache>
            </c:strRef>
          </c:cat>
          <c:val>
            <c:numRef>
              <c:f>Analysis!$D$5:$D$10</c:f>
              <c:numCache>
                <c:formatCode>0.0%</c:formatCode>
                <c:ptCount val="6"/>
                <c:pt idx="0">
                  <c:v>0.31388329979879276</c:v>
                </c:pt>
                <c:pt idx="1">
                  <c:v>0.45875251509054327</c:v>
                </c:pt>
                <c:pt idx="2">
                  <c:v>0.14084507042253522</c:v>
                </c:pt>
                <c:pt idx="3">
                  <c:v>4.4265593561368208E-2</c:v>
                </c:pt>
                <c:pt idx="4">
                  <c:v>3.6217303822937627E-2</c:v>
                </c:pt>
                <c:pt idx="5">
                  <c:v>6.0362173038229373E-3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ln w="12700"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Analysis!$C$21:$C$23</c:f>
              <c:strCache>
                <c:ptCount val="1"/>
                <c:pt idx="0">
                  <c:v>How do you get to the Town Centre? Frequency</c:v>
                </c:pt>
              </c:strCache>
            </c:strRef>
          </c:tx>
          <c:spPr>
            <a:ln w="19050">
              <a:solidFill>
                <a:schemeClr val="bg1"/>
              </a:solidFill>
            </a:ln>
          </c:spPr>
          <c:dLbls>
            <c:dLbl>
              <c:idx val="0"/>
              <c:layout>
                <c:manualLayout>
                  <c:x val="-0.22513566861377116"/>
                  <c:y val="5.29140092544711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6.2299951820368404E-2"/>
                  <c:y val="-3.210316094663633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17895651881620031"/>
                  <c:y val="-0.1168786890707110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0.12004326362848648"/>
                  <c:y val="0.1432933512793116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6.6883896324622896E-2"/>
                  <c:y val="3.266569200779727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400">
                    <a:solidFill>
                      <a:schemeClr val="bg2">
                        <a:lumMod val="10000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Analysis!$B$24:$B$28</c:f>
              <c:strCache>
                <c:ptCount val="5"/>
                <c:pt idx="0">
                  <c:v>Walk</c:v>
                </c:pt>
                <c:pt idx="1">
                  <c:v>Cycle</c:v>
                </c:pt>
                <c:pt idx="2">
                  <c:v>Drive</c:v>
                </c:pt>
                <c:pt idx="3">
                  <c:v>Bus</c:v>
                </c:pt>
                <c:pt idx="4">
                  <c:v>Other</c:v>
                </c:pt>
              </c:strCache>
            </c:strRef>
          </c:cat>
          <c:val>
            <c:numRef>
              <c:f>Analysis!$C$24:$C$28</c:f>
              <c:numCache>
                <c:formatCode>General</c:formatCode>
                <c:ptCount val="5"/>
                <c:pt idx="0">
                  <c:v>297</c:v>
                </c:pt>
                <c:pt idx="1">
                  <c:v>39</c:v>
                </c:pt>
                <c:pt idx="2">
                  <c:v>251</c:v>
                </c:pt>
                <c:pt idx="3">
                  <c:v>128</c:v>
                </c:pt>
                <c:pt idx="4">
                  <c:v>4</c:v>
                </c:pt>
              </c:numCache>
            </c:numRef>
          </c:val>
        </c:ser>
        <c:ser>
          <c:idx val="1"/>
          <c:order val="1"/>
          <c:tx>
            <c:strRef>
              <c:f>Analysis!$D$21:$D$23</c:f>
              <c:strCache>
                <c:ptCount val="1"/>
                <c:pt idx="0">
                  <c:v>How do you get to the Town Centre? Percentage</c:v>
                </c:pt>
              </c:strCache>
            </c:strRef>
          </c:tx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Analysis!$B$24:$B$28</c:f>
              <c:strCache>
                <c:ptCount val="5"/>
                <c:pt idx="0">
                  <c:v>Walk</c:v>
                </c:pt>
                <c:pt idx="1">
                  <c:v>Cycle</c:v>
                </c:pt>
                <c:pt idx="2">
                  <c:v>Drive</c:v>
                </c:pt>
                <c:pt idx="3">
                  <c:v>Bus</c:v>
                </c:pt>
                <c:pt idx="4">
                  <c:v>Other</c:v>
                </c:pt>
              </c:strCache>
            </c:strRef>
          </c:cat>
          <c:val>
            <c:numRef>
              <c:f>Analysis!$D$24:$D$28</c:f>
              <c:numCache>
                <c:formatCode>0.0%</c:formatCode>
                <c:ptCount val="5"/>
                <c:pt idx="0">
                  <c:v>0.41307371349095967</c:v>
                </c:pt>
                <c:pt idx="1">
                  <c:v>5.4242002781641166E-2</c:v>
                </c:pt>
                <c:pt idx="2">
                  <c:v>0.34909596662030595</c:v>
                </c:pt>
                <c:pt idx="3">
                  <c:v>0.1780250347705146</c:v>
                </c:pt>
                <c:pt idx="4">
                  <c:v>5.5632823365785811E-3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Analysis!$C$40</c:f>
              <c:strCache>
                <c:ptCount val="1"/>
                <c:pt idx="0">
                  <c:v>Frequency</c:v>
                </c:pt>
              </c:strCache>
            </c:strRef>
          </c:tx>
          <c:spPr>
            <a:ln w="19050">
              <a:solidFill>
                <a:schemeClr val="bg1"/>
              </a:solidFill>
            </a:ln>
          </c:spPr>
          <c:dLbls>
            <c:dLbl>
              <c:idx val="0"/>
              <c:layout>
                <c:manualLayout>
                  <c:x val="-0.14587614757457323"/>
                  <c:y val="0.1490112275093349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9185711358618202"/>
                  <c:y val="-8.668299410367043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1900827436181296"/>
                  <c:y val="-4.678721331628697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9.6556307862937341E-2"/>
                  <c:y val="0.1501061802624132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2">
                        <a:lumMod val="10000"/>
                      </a:schemeClr>
                    </a:solidFill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Analysis!$B$41:$B$44</c:f>
              <c:strCache>
                <c:ptCount val="4"/>
                <c:pt idx="0">
                  <c:v>Less than 500m</c:v>
                </c:pt>
                <c:pt idx="1">
                  <c:v>500m - 1km</c:v>
                </c:pt>
                <c:pt idx="2">
                  <c:v>1km - 5km</c:v>
                </c:pt>
                <c:pt idx="3">
                  <c:v>More than 5km</c:v>
                </c:pt>
              </c:strCache>
            </c:strRef>
          </c:cat>
          <c:val>
            <c:numRef>
              <c:f>Analysis!$C$41:$C$44</c:f>
              <c:numCache>
                <c:formatCode>General</c:formatCode>
                <c:ptCount val="4"/>
                <c:pt idx="0">
                  <c:v>87</c:v>
                </c:pt>
                <c:pt idx="1">
                  <c:v>148</c:v>
                </c:pt>
                <c:pt idx="2">
                  <c:v>217</c:v>
                </c:pt>
                <c:pt idx="3">
                  <c:v>43</c:v>
                </c:pt>
              </c:numCache>
            </c:numRef>
          </c:val>
        </c:ser>
        <c:ser>
          <c:idx val="1"/>
          <c:order val="1"/>
          <c:tx>
            <c:strRef>
              <c:f>Analysis!$D$40</c:f>
              <c:strCache>
                <c:ptCount val="1"/>
                <c:pt idx="0">
                  <c:v>Percentage</c:v>
                </c:pt>
              </c:strCache>
            </c:strRef>
          </c:tx>
          <c:dLbls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Analysis!$B$41:$B$44</c:f>
              <c:strCache>
                <c:ptCount val="4"/>
                <c:pt idx="0">
                  <c:v>Less than 500m</c:v>
                </c:pt>
                <c:pt idx="1">
                  <c:v>500m - 1km</c:v>
                </c:pt>
                <c:pt idx="2">
                  <c:v>1km - 5km</c:v>
                </c:pt>
                <c:pt idx="3">
                  <c:v>More than 5km</c:v>
                </c:pt>
              </c:strCache>
            </c:strRef>
          </c:cat>
          <c:val>
            <c:numRef>
              <c:f>Analysis!$D$41:$D$44</c:f>
              <c:numCache>
                <c:formatCode>0.0%</c:formatCode>
                <c:ptCount val="4"/>
                <c:pt idx="0">
                  <c:v>0.17575757575757575</c:v>
                </c:pt>
                <c:pt idx="1">
                  <c:v>0.29898989898989897</c:v>
                </c:pt>
                <c:pt idx="2">
                  <c:v>0.43838383838383838</c:v>
                </c:pt>
                <c:pt idx="3">
                  <c:v>8.6868686868686873E-2</c:v>
                </c:pt>
              </c:numCache>
            </c:numRef>
          </c:val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Analysis!$C$58</c:f>
              <c:strCache>
                <c:ptCount val="1"/>
                <c:pt idx="0">
                  <c:v>Frequency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c:spPr>
          </c:dPt>
          <c:dPt>
            <c:idx val="3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</c:spPr>
          </c:dPt>
          <c:dPt>
            <c:idx val="4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c:spPr>
          </c:dPt>
          <c:dPt>
            <c:idx val="5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c:spPr>
          </c:dPt>
          <c:dPt>
            <c:idx val="6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c:spPr>
          </c:dPt>
          <c:cat>
            <c:strRef>
              <c:f>Analysis!$B$59:$B$65</c:f>
              <c:strCache>
                <c:ptCount val="7"/>
                <c:pt idx="0">
                  <c:v>Shopping</c:v>
                </c:pt>
                <c:pt idx="1">
                  <c:v>Services</c:v>
                </c:pt>
                <c:pt idx="2">
                  <c:v>Work/business</c:v>
                </c:pt>
                <c:pt idx="3">
                  <c:v>Eating/drinking</c:v>
                </c:pt>
                <c:pt idx="4">
                  <c:v>Leisure</c:v>
                </c:pt>
                <c:pt idx="5">
                  <c:v>Catch a bus</c:v>
                </c:pt>
                <c:pt idx="6">
                  <c:v>Other</c:v>
                </c:pt>
              </c:strCache>
            </c:strRef>
          </c:cat>
          <c:val>
            <c:numRef>
              <c:f>Analysis!$C$59:$C$65</c:f>
              <c:numCache>
                <c:formatCode>General</c:formatCode>
                <c:ptCount val="7"/>
                <c:pt idx="0">
                  <c:v>448</c:v>
                </c:pt>
                <c:pt idx="1">
                  <c:v>273</c:v>
                </c:pt>
                <c:pt idx="2">
                  <c:v>71</c:v>
                </c:pt>
                <c:pt idx="3">
                  <c:v>270</c:v>
                </c:pt>
                <c:pt idx="4">
                  <c:v>99</c:v>
                </c:pt>
                <c:pt idx="5">
                  <c:v>136</c:v>
                </c:pt>
                <c:pt idx="6">
                  <c:v>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0554880"/>
        <c:axId val="170556416"/>
      </c:barChart>
      <c:catAx>
        <c:axId val="1705548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>
                <a:solidFill>
                  <a:schemeClr val="bg2">
                    <a:lumMod val="10000"/>
                  </a:schemeClr>
                </a:solidFill>
              </a:defRPr>
            </a:pPr>
            <a:endParaRPr lang="en-US"/>
          </a:p>
        </c:txPr>
        <c:crossAx val="170556416"/>
        <c:crosses val="autoZero"/>
        <c:auto val="1"/>
        <c:lblAlgn val="ctr"/>
        <c:lblOffset val="100"/>
        <c:noMultiLvlLbl val="0"/>
      </c:catAx>
      <c:valAx>
        <c:axId val="1705564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2">
                    <a:lumMod val="10000"/>
                  </a:schemeClr>
                </a:solidFill>
              </a:defRPr>
            </a:pPr>
            <a:endParaRPr lang="en-US"/>
          </a:p>
        </c:txPr>
        <c:crossAx val="1705548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Analysis!$D$80</c:f>
              <c:strCache>
                <c:ptCount val="1"/>
                <c:pt idx="0">
                  <c:v>Not at all important (%)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 w="19050">
              <a:solidFill>
                <a:schemeClr val="bg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900">
                    <a:solidFill>
                      <a:schemeClr val="bg2">
                        <a:lumMod val="10000"/>
                      </a:schemeClr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Analysis!$B$81:$B$84</c:f>
              <c:strCache>
                <c:ptCount val="4"/>
                <c:pt idx="0">
                  <c:v>Street trees and landscaping</c:v>
                </c:pt>
                <c:pt idx="1">
                  <c:v>Seating and outdoor space</c:v>
                </c:pt>
                <c:pt idx="2">
                  <c:v>Access and parking</c:v>
                </c:pt>
                <c:pt idx="3">
                  <c:v>Pedestrian friendly environment</c:v>
                </c:pt>
              </c:strCache>
            </c:strRef>
          </c:cat>
          <c:val>
            <c:numRef>
              <c:f>Analysis!$D$81:$D$84</c:f>
              <c:numCache>
                <c:formatCode>0.00%</c:formatCode>
                <c:ptCount val="4"/>
                <c:pt idx="0">
                  <c:v>2.231237322515213E-2</c:v>
                </c:pt>
                <c:pt idx="1">
                  <c:v>2.0366598778004074E-2</c:v>
                </c:pt>
                <c:pt idx="2">
                  <c:v>6.3008130081300809E-2</c:v>
                </c:pt>
                <c:pt idx="3">
                  <c:v>8.130081300813009E-3</c:v>
                </c:pt>
              </c:numCache>
            </c:numRef>
          </c:val>
        </c:ser>
        <c:ser>
          <c:idx val="1"/>
          <c:order val="1"/>
          <c:tx>
            <c:strRef>
              <c:f>Analysis!$F$80</c:f>
              <c:strCache>
                <c:ptCount val="1"/>
                <c:pt idx="0">
                  <c:v>Of little importance (%)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dLbl>
              <c:idx val="3"/>
              <c:layout>
                <c:manualLayout>
                  <c:x val="2.0074607991906929E-2"/>
                  <c:y val="-9.283625730994038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>
                    <a:solidFill>
                      <a:schemeClr val="bg2">
                        <a:lumMod val="10000"/>
                      </a:schemeClr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Analysis!$B$81:$B$84</c:f>
              <c:strCache>
                <c:ptCount val="4"/>
                <c:pt idx="0">
                  <c:v>Street trees and landscaping</c:v>
                </c:pt>
                <c:pt idx="1">
                  <c:v>Seating and outdoor space</c:v>
                </c:pt>
                <c:pt idx="2">
                  <c:v>Access and parking</c:v>
                </c:pt>
                <c:pt idx="3">
                  <c:v>Pedestrian friendly environment</c:v>
                </c:pt>
              </c:strCache>
            </c:strRef>
          </c:cat>
          <c:val>
            <c:numRef>
              <c:f>Analysis!$F$81:$F$84</c:f>
              <c:numCache>
                <c:formatCode>0.00%</c:formatCode>
                <c:ptCount val="4"/>
                <c:pt idx="0">
                  <c:v>6.0851926977687626E-2</c:v>
                </c:pt>
                <c:pt idx="1">
                  <c:v>7.128309572301425E-2</c:v>
                </c:pt>
                <c:pt idx="2">
                  <c:v>7.5203252032520332E-2</c:v>
                </c:pt>
                <c:pt idx="3">
                  <c:v>2.2357723577235773E-2</c:v>
                </c:pt>
              </c:numCache>
            </c:numRef>
          </c:val>
        </c:ser>
        <c:ser>
          <c:idx val="2"/>
          <c:order val="2"/>
          <c:tx>
            <c:strRef>
              <c:f>Analysis!$H$80</c:f>
              <c:strCache>
                <c:ptCount val="1"/>
                <c:pt idx="0">
                  <c:v>Moderately important (%)</c:v>
                </c:pt>
              </c:strCache>
            </c:strRef>
          </c:tx>
          <c:spPr>
            <a:ln w="19050">
              <a:solidFill>
                <a:schemeClr val="bg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900">
                    <a:solidFill>
                      <a:schemeClr val="bg2">
                        <a:lumMod val="10000"/>
                      </a:schemeClr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Analysis!$B$81:$B$84</c:f>
              <c:strCache>
                <c:ptCount val="4"/>
                <c:pt idx="0">
                  <c:v>Street trees and landscaping</c:v>
                </c:pt>
                <c:pt idx="1">
                  <c:v>Seating and outdoor space</c:v>
                </c:pt>
                <c:pt idx="2">
                  <c:v>Access and parking</c:v>
                </c:pt>
                <c:pt idx="3">
                  <c:v>Pedestrian friendly environment</c:v>
                </c:pt>
              </c:strCache>
            </c:strRef>
          </c:cat>
          <c:val>
            <c:numRef>
              <c:f>Analysis!$H$81:$H$84</c:f>
              <c:numCache>
                <c:formatCode>0.00%</c:formatCode>
                <c:ptCount val="4"/>
                <c:pt idx="0">
                  <c:v>0.2231237322515213</c:v>
                </c:pt>
                <c:pt idx="1">
                  <c:v>0.28309572301425662</c:v>
                </c:pt>
                <c:pt idx="2">
                  <c:v>0.17276422764227642</c:v>
                </c:pt>
                <c:pt idx="3">
                  <c:v>0.10975609756097561</c:v>
                </c:pt>
              </c:numCache>
            </c:numRef>
          </c:val>
        </c:ser>
        <c:ser>
          <c:idx val="3"/>
          <c:order val="3"/>
          <c:tx>
            <c:strRef>
              <c:f>Analysis!$J$80</c:f>
              <c:strCache>
                <c:ptCount val="1"/>
                <c:pt idx="0">
                  <c:v>Important (%)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 w="19050">
              <a:solidFill>
                <a:schemeClr val="bg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900">
                    <a:solidFill>
                      <a:schemeClr val="bg2">
                        <a:lumMod val="10000"/>
                      </a:schemeClr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Analysis!$B$81:$B$84</c:f>
              <c:strCache>
                <c:ptCount val="4"/>
                <c:pt idx="0">
                  <c:v>Street trees and landscaping</c:v>
                </c:pt>
                <c:pt idx="1">
                  <c:v>Seating and outdoor space</c:v>
                </c:pt>
                <c:pt idx="2">
                  <c:v>Access and parking</c:v>
                </c:pt>
                <c:pt idx="3">
                  <c:v>Pedestrian friendly environment</c:v>
                </c:pt>
              </c:strCache>
            </c:strRef>
          </c:cat>
          <c:val>
            <c:numRef>
              <c:f>Analysis!$J$81:$J$84</c:f>
              <c:numCache>
                <c:formatCode>0.00%</c:formatCode>
                <c:ptCount val="4"/>
                <c:pt idx="0">
                  <c:v>0.68154158215010141</c:v>
                </c:pt>
                <c:pt idx="1">
                  <c:v>0.61507128309572301</c:v>
                </c:pt>
                <c:pt idx="2">
                  <c:v>0.66463414634146345</c:v>
                </c:pt>
                <c:pt idx="3">
                  <c:v>0.84552845528455289</c:v>
                </c:pt>
              </c:numCache>
            </c:numRef>
          </c:val>
        </c:ser>
        <c:ser>
          <c:idx val="4"/>
          <c:order val="4"/>
          <c:tx>
            <c:strRef>
              <c:f>Analysis!$L$80</c:f>
              <c:strCache>
                <c:ptCount val="1"/>
                <c:pt idx="0">
                  <c:v>No opinion (%)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900">
                    <a:solidFill>
                      <a:schemeClr val="bg2">
                        <a:lumMod val="10000"/>
                      </a:schemeClr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Analysis!$B$81:$B$84</c:f>
              <c:strCache>
                <c:ptCount val="4"/>
                <c:pt idx="0">
                  <c:v>Street trees and landscaping</c:v>
                </c:pt>
                <c:pt idx="1">
                  <c:v>Seating and outdoor space</c:v>
                </c:pt>
                <c:pt idx="2">
                  <c:v>Access and parking</c:v>
                </c:pt>
                <c:pt idx="3">
                  <c:v>Pedestrian friendly environment</c:v>
                </c:pt>
              </c:strCache>
            </c:strRef>
          </c:cat>
          <c:val>
            <c:numRef>
              <c:f>Analysis!$L$81:$L$84</c:f>
              <c:numCache>
                <c:formatCode>0.00%</c:formatCode>
                <c:ptCount val="4"/>
                <c:pt idx="0">
                  <c:v>1.2170385395537525E-2</c:v>
                </c:pt>
                <c:pt idx="1">
                  <c:v>1.0183299389002037E-2</c:v>
                </c:pt>
                <c:pt idx="2">
                  <c:v>2.4390243902439025E-2</c:v>
                </c:pt>
                <c:pt idx="3">
                  <c:v>1.4227642276422764E-2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5"/>
        <c:overlap val="100"/>
        <c:axId val="172049920"/>
        <c:axId val="172051456"/>
      </c:barChart>
      <c:catAx>
        <c:axId val="17204992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800">
                <a:solidFill>
                  <a:schemeClr val="bg2">
                    <a:lumMod val="10000"/>
                  </a:schemeClr>
                </a:solidFill>
              </a:defRPr>
            </a:pPr>
            <a:endParaRPr lang="en-US"/>
          </a:p>
        </c:txPr>
        <c:crossAx val="172051456"/>
        <c:crosses val="autoZero"/>
        <c:auto val="1"/>
        <c:lblAlgn val="ctr"/>
        <c:lblOffset val="100"/>
        <c:noMultiLvlLbl val="0"/>
      </c:catAx>
      <c:valAx>
        <c:axId val="172051456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800">
                <a:solidFill>
                  <a:schemeClr val="bg2">
                    <a:lumMod val="10000"/>
                  </a:schemeClr>
                </a:solidFill>
              </a:defRPr>
            </a:pPr>
            <a:endParaRPr lang="en-US"/>
          </a:p>
        </c:txPr>
        <c:crossAx val="1720499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2960812739359771"/>
          <c:y val="0.71710404483430801"/>
          <c:w val="0.27039192598528244"/>
          <c:h val="0.23029385947855843"/>
        </c:manualLayout>
      </c:layout>
      <c:overlay val="0"/>
      <c:txPr>
        <a:bodyPr/>
        <a:lstStyle/>
        <a:p>
          <a:pPr>
            <a:defRPr sz="900">
              <a:solidFill>
                <a:schemeClr val="bg2">
                  <a:lumMod val="10000"/>
                </a:schemeClr>
              </a:solidFill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640674851558933"/>
          <c:y val="3.2635725660111838E-2"/>
          <c:w val="0.61846813784014487"/>
          <c:h val="0.847222067918379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Analysis!$D$105</c:f>
              <c:strCache>
                <c:ptCount val="1"/>
                <c:pt idx="0">
                  <c:v>Very Poor (%)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 w="19050">
              <a:solidFill>
                <a:schemeClr val="bg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900">
                    <a:solidFill>
                      <a:schemeClr val="bg2">
                        <a:lumMod val="10000"/>
                      </a:schemeClr>
                    </a:solidFill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Analysis!$B$106:$B$109</c:f>
              <c:strCache>
                <c:ptCount val="4"/>
                <c:pt idx="0">
                  <c:v>Street trees and landscaping</c:v>
                </c:pt>
                <c:pt idx="1">
                  <c:v>Seating and outdoor space</c:v>
                </c:pt>
                <c:pt idx="2">
                  <c:v>Access and parking</c:v>
                </c:pt>
                <c:pt idx="3">
                  <c:v>Pedestrian friendly environment</c:v>
                </c:pt>
              </c:strCache>
            </c:strRef>
          </c:cat>
          <c:val>
            <c:numRef>
              <c:f>Analysis!$D$106:$D$109</c:f>
              <c:numCache>
                <c:formatCode>0.00%</c:formatCode>
                <c:ptCount val="4"/>
                <c:pt idx="0">
                  <c:v>0.12955465587044535</c:v>
                </c:pt>
                <c:pt idx="1">
                  <c:v>0.12981744421906694</c:v>
                </c:pt>
                <c:pt idx="2">
                  <c:v>9.1836734693877556E-2</c:v>
                </c:pt>
                <c:pt idx="3">
                  <c:v>7.3170731707317069E-2</c:v>
                </c:pt>
              </c:numCache>
            </c:numRef>
          </c:val>
        </c:ser>
        <c:ser>
          <c:idx val="1"/>
          <c:order val="1"/>
          <c:tx>
            <c:strRef>
              <c:f>Analysis!$F$105</c:f>
              <c:strCache>
                <c:ptCount val="1"/>
                <c:pt idx="0">
                  <c:v>Poor (%)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 w="19050">
              <a:solidFill>
                <a:schemeClr val="bg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900">
                    <a:solidFill>
                      <a:schemeClr val="bg2">
                        <a:lumMod val="10000"/>
                      </a:schemeClr>
                    </a:solidFill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Analysis!$B$106:$B$109</c:f>
              <c:strCache>
                <c:ptCount val="4"/>
                <c:pt idx="0">
                  <c:v>Street trees and landscaping</c:v>
                </c:pt>
                <c:pt idx="1">
                  <c:v>Seating and outdoor space</c:v>
                </c:pt>
                <c:pt idx="2">
                  <c:v>Access and parking</c:v>
                </c:pt>
                <c:pt idx="3">
                  <c:v>Pedestrian friendly environment</c:v>
                </c:pt>
              </c:strCache>
            </c:strRef>
          </c:cat>
          <c:val>
            <c:numRef>
              <c:f>Analysis!$F$106:$F$109</c:f>
              <c:numCache>
                <c:formatCode>0.00%</c:formatCode>
                <c:ptCount val="4"/>
                <c:pt idx="0">
                  <c:v>0.34210526315789475</c:v>
                </c:pt>
                <c:pt idx="1">
                  <c:v>0.36511156186612576</c:v>
                </c:pt>
                <c:pt idx="2">
                  <c:v>0.18775510204081633</c:v>
                </c:pt>
                <c:pt idx="3">
                  <c:v>0.241869918699187</c:v>
                </c:pt>
              </c:numCache>
            </c:numRef>
          </c:val>
        </c:ser>
        <c:ser>
          <c:idx val="2"/>
          <c:order val="2"/>
          <c:tx>
            <c:strRef>
              <c:f>Analysis!$H$105</c:f>
              <c:strCache>
                <c:ptCount val="1"/>
                <c:pt idx="0">
                  <c:v>Fair (%)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19050">
              <a:solidFill>
                <a:schemeClr val="bg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900">
                    <a:solidFill>
                      <a:schemeClr val="bg2">
                        <a:lumMod val="10000"/>
                      </a:schemeClr>
                    </a:solidFill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Analysis!$B$106:$B$109</c:f>
              <c:strCache>
                <c:ptCount val="4"/>
                <c:pt idx="0">
                  <c:v>Street trees and landscaping</c:v>
                </c:pt>
                <c:pt idx="1">
                  <c:v>Seating and outdoor space</c:v>
                </c:pt>
                <c:pt idx="2">
                  <c:v>Access and parking</c:v>
                </c:pt>
                <c:pt idx="3">
                  <c:v>Pedestrian friendly environment</c:v>
                </c:pt>
              </c:strCache>
            </c:strRef>
          </c:cat>
          <c:val>
            <c:numRef>
              <c:f>Analysis!$H$106:$H$109</c:f>
              <c:numCache>
                <c:formatCode>0.00%</c:formatCode>
                <c:ptCount val="4"/>
                <c:pt idx="0">
                  <c:v>0.36032388663967613</c:v>
                </c:pt>
                <c:pt idx="1">
                  <c:v>0.36105476673427994</c:v>
                </c:pt>
                <c:pt idx="2">
                  <c:v>0.3693877551020408</c:v>
                </c:pt>
                <c:pt idx="3">
                  <c:v>0.35772357723577236</c:v>
                </c:pt>
              </c:numCache>
            </c:numRef>
          </c:val>
        </c:ser>
        <c:ser>
          <c:idx val="3"/>
          <c:order val="3"/>
          <c:tx>
            <c:strRef>
              <c:f>Analysis!$J$105</c:f>
              <c:strCache>
                <c:ptCount val="1"/>
                <c:pt idx="0">
                  <c:v>Good (%)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 w="19050">
              <a:solidFill>
                <a:schemeClr val="bg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900">
                    <a:solidFill>
                      <a:schemeClr val="bg2">
                        <a:lumMod val="10000"/>
                      </a:schemeClr>
                    </a:solidFill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Analysis!$B$106:$B$109</c:f>
              <c:strCache>
                <c:ptCount val="4"/>
                <c:pt idx="0">
                  <c:v>Street trees and landscaping</c:v>
                </c:pt>
                <c:pt idx="1">
                  <c:v>Seating and outdoor space</c:v>
                </c:pt>
                <c:pt idx="2">
                  <c:v>Access and parking</c:v>
                </c:pt>
                <c:pt idx="3">
                  <c:v>Pedestrian friendly environment</c:v>
                </c:pt>
              </c:strCache>
            </c:strRef>
          </c:cat>
          <c:val>
            <c:numRef>
              <c:f>Analysis!$J$106:$J$109</c:f>
              <c:numCache>
                <c:formatCode>0.00%</c:formatCode>
                <c:ptCount val="4"/>
                <c:pt idx="0">
                  <c:v>0.13765182186234817</c:v>
                </c:pt>
                <c:pt idx="1">
                  <c:v>0.10750507099391481</c:v>
                </c:pt>
                <c:pt idx="2">
                  <c:v>0.22653061224489796</c:v>
                </c:pt>
                <c:pt idx="3">
                  <c:v>0.27235772357723576</c:v>
                </c:pt>
              </c:numCache>
            </c:numRef>
          </c:val>
        </c:ser>
        <c:ser>
          <c:idx val="4"/>
          <c:order val="4"/>
          <c:tx>
            <c:strRef>
              <c:f>Analysis!$L$105</c:f>
              <c:strCache>
                <c:ptCount val="1"/>
                <c:pt idx="0">
                  <c:v>Very Good (%)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 w="19050">
              <a:solidFill>
                <a:schemeClr val="bg1"/>
              </a:solidFill>
            </a:ln>
          </c:spPr>
          <c:invertIfNegative val="0"/>
          <c:dLbls>
            <c:dLbl>
              <c:idx val="0"/>
              <c:layout>
                <c:manualLayout>
                  <c:x val="2.2321634541235483E-2"/>
                  <c:y val="6.100479576343369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9531430223581048E-2"/>
                  <c:y val="-1.876180424397289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3.610247009591526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>
                    <a:solidFill>
                      <a:schemeClr val="bg2">
                        <a:lumMod val="10000"/>
                      </a:schemeClr>
                    </a:solidFill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Analysis!$B$106:$B$109</c:f>
              <c:strCache>
                <c:ptCount val="4"/>
                <c:pt idx="0">
                  <c:v>Street trees and landscaping</c:v>
                </c:pt>
                <c:pt idx="1">
                  <c:v>Seating and outdoor space</c:v>
                </c:pt>
                <c:pt idx="2">
                  <c:v>Access and parking</c:v>
                </c:pt>
                <c:pt idx="3">
                  <c:v>Pedestrian friendly environment</c:v>
                </c:pt>
              </c:strCache>
            </c:strRef>
          </c:cat>
          <c:val>
            <c:numRef>
              <c:f>Analysis!$L$106:$L$109</c:f>
              <c:numCache>
                <c:formatCode>0.00%</c:formatCode>
                <c:ptCount val="4"/>
                <c:pt idx="0">
                  <c:v>2.0242914979757085E-2</c:v>
                </c:pt>
                <c:pt idx="1">
                  <c:v>1.8255578093306288E-2</c:v>
                </c:pt>
                <c:pt idx="2">
                  <c:v>4.6938775510204082E-2</c:v>
                </c:pt>
                <c:pt idx="3">
                  <c:v>5.2845528455284556E-2</c:v>
                </c:pt>
              </c:numCache>
            </c:numRef>
          </c:val>
        </c:ser>
        <c:ser>
          <c:idx val="5"/>
          <c:order val="5"/>
          <c:tx>
            <c:strRef>
              <c:f>Analysis!$N$105</c:f>
              <c:strCache>
                <c:ptCount val="1"/>
                <c:pt idx="0">
                  <c:v>No opinion (%)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 w="19050">
              <a:solidFill>
                <a:schemeClr val="bg1"/>
              </a:solidFill>
            </a:ln>
          </c:spPr>
          <c:invertIfNegative val="0"/>
          <c:dLbls>
            <c:dLbl>
              <c:idx val="0"/>
              <c:layout>
                <c:manualLayout>
                  <c:x val="-2.2321634541235483E-2"/>
                  <c:y val="-1.369986668147983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1160817270617742E-2"/>
                  <c:y val="-4.8156686294115467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4.995972669703366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>
                    <a:solidFill>
                      <a:schemeClr val="bg2">
                        <a:lumMod val="10000"/>
                      </a:schemeClr>
                    </a:solidFill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Analysis!$B$106:$B$109</c:f>
              <c:strCache>
                <c:ptCount val="4"/>
                <c:pt idx="0">
                  <c:v>Street trees and landscaping</c:v>
                </c:pt>
                <c:pt idx="1">
                  <c:v>Seating and outdoor space</c:v>
                </c:pt>
                <c:pt idx="2">
                  <c:v>Access and parking</c:v>
                </c:pt>
                <c:pt idx="3">
                  <c:v>Pedestrian friendly environment</c:v>
                </c:pt>
              </c:strCache>
            </c:strRef>
          </c:cat>
          <c:val>
            <c:numRef>
              <c:f>Analysis!$N$106:$N$109</c:f>
              <c:numCache>
                <c:formatCode>0.00%</c:formatCode>
                <c:ptCount val="4"/>
                <c:pt idx="0">
                  <c:v>1.0121457489878543E-2</c:v>
                </c:pt>
                <c:pt idx="1">
                  <c:v>1.8255578093306288E-2</c:v>
                </c:pt>
                <c:pt idx="2">
                  <c:v>7.7551020408163265E-2</c:v>
                </c:pt>
                <c:pt idx="3">
                  <c:v>2.0325203252032522E-3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55"/>
        <c:overlap val="100"/>
        <c:axId val="171875328"/>
        <c:axId val="171885312"/>
      </c:barChart>
      <c:catAx>
        <c:axId val="17187532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800">
                <a:solidFill>
                  <a:schemeClr val="bg2">
                    <a:lumMod val="10000"/>
                  </a:schemeClr>
                </a:solidFill>
              </a:defRPr>
            </a:pPr>
            <a:endParaRPr lang="en-US"/>
          </a:p>
        </c:txPr>
        <c:crossAx val="171885312"/>
        <c:crosses val="autoZero"/>
        <c:auto val="1"/>
        <c:lblAlgn val="ctr"/>
        <c:lblOffset val="100"/>
        <c:noMultiLvlLbl val="0"/>
      </c:catAx>
      <c:valAx>
        <c:axId val="171885312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800">
                <a:solidFill>
                  <a:schemeClr val="bg2">
                    <a:lumMod val="10000"/>
                  </a:schemeClr>
                </a:solidFill>
              </a:defRPr>
            </a:pPr>
            <a:endParaRPr lang="en-US"/>
          </a:p>
        </c:txPr>
        <c:crossAx val="1718753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827655450631181"/>
          <c:y val="0.66571260600673998"/>
          <c:w val="0.19591935914059946"/>
          <c:h val="0.29762526385957117"/>
        </c:manualLayout>
      </c:layout>
      <c:overlay val="0"/>
      <c:txPr>
        <a:bodyPr/>
        <a:lstStyle/>
        <a:p>
          <a:pPr>
            <a:defRPr sz="900">
              <a:solidFill>
                <a:schemeClr val="bg2">
                  <a:lumMod val="10000"/>
                </a:schemeClr>
              </a:solidFill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Analysis!$D$150</c:f>
              <c:strCache>
                <c:ptCount val="1"/>
                <c:pt idx="0">
                  <c:v>%</c:v>
                </c:pt>
              </c:strCache>
            </c:strRef>
          </c:tx>
          <c:spPr>
            <a:ln w="19050">
              <a:solidFill>
                <a:schemeClr val="bg1"/>
              </a:solidFill>
            </a:ln>
          </c:spPr>
          <c:dPt>
            <c:idx val="5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bg1"/>
                </a:solidFill>
              </a:ln>
            </c:spPr>
          </c:dPt>
          <c:dPt>
            <c:idx val="14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bg1"/>
                </a:solidFill>
              </a:ln>
            </c:spPr>
          </c:dPt>
          <c:dLbls>
            <c:dLbl>
              <c:idx val="0"/>
              <c:delete val="1"/>
            </c:dLbl>
            <c:dLbl>
              <c:idx val="1"/>
              <c:layout>
                <c:manualLayout>
                  <c:x val="4.6055018709505093E-3"/>
                  <c:y val="1.1400060026497884E-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3.9688778669982293E-2"/>
                  <c:y val="1.93798947712277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1.8719277354589642E-2"/>
                  <c:y val="1.236409055710227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2.020608821242084E-3"/>
                  <c:y val="-6.416948697242594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1.6989838008542786E-3"/>
                  <c:y val="-6.175744154463765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1.7387400217942686E-2"/>
                  <c:y val="-6.169733213722521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2.5115100268330966E-2"/>
                  <c:y val="-5.866026083118182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4.1388722766028362E-2"/>
                  <c:y val="1.218977327560619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9"/>
              <c:layout>
                <c:manualLayout>
                  <c:x val="3.0098310589603518E-2"/>
                  <c:y val="6.009324005458763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0"/>
              <c:layout>
                <c:manualLayout>
                  <c:x val="-6.4457550093687685E-2"/>
                  <c:y val="6.858220732653830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1"/>
              <c:layout>
                <c:manualLayout>
                  <c:x val="-1.4537096350996462E-2"/>
                  <c:y val="-9.8185607900946326E-3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solidFill>
                        <a:schemeClr val="bg2">
                          <a:lumMod val="10000"/>
                        </a:schemeClr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2"/>
              <c:layout>
                <c:manualLayout>
                  <c:x val="-2.9854469479750477E-2"/>
                  <c:y val="2.074023284311693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400">
                    <a:solidFill>
                      <a:schemeClr val="bg2">
                        <a:lumMod val="10000"/>
                      </a:schemeClr>
                    </a:solidFill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Analysis!$B$151:$B$163</c:f>
              <c:strCache>
                <c:ptCount val="13"/>
                <c:pt idx="0">
                  <c:v>Centennial Park</c:v>
                </c:pt>
                <c:pt idx="1">
                  <c:v>Chifley</c:v>
                </c:pt>
                <c:pt idx="2">
                  <c:v>Clovelly</c:v>
                </c:pt>
                <c:pt idx="3">
                  <c:v>Coogee</c:v>
                </c:pt>
                <c:pt idx="4">
                  <c:v>South Coogee</c:v>
                </c:pt>
                <c:pt idx="5">
                  <c:v>Kensington</c:v>
                </c:pt>
                <c:pt idx="6">
                  <c:v>Kingsford</c:v>
                </c:pt>
                <c:pt idx="7">
                  <c:v>Little Bay</c:v>
                </c:pt>
                <c:pt idx="8">
                  <c:v>Malabar</c:v>
                </c:pt>
                <c:pt idx="9">
                  <c:v>Maroubra</c:v>
                </c:pt>
                <c:pt idx="10">
                  <c:v>Matraville</c:v>
                </c:pt>
                <c:pt idx="11">
                  <c:v>Randwick</c:v>
                </c:pt>
                <c:pt idx="12">
                  <c:v>Other</c:v>
                </c:pt>
              </c:strCache>
            </c:strRef>
          </c:cat>
          <c:val>
            <c:numRef>
              <c:f>Analysis!$D$151:$D$163</c:f>
              <c:numCache>
                <c:formatCode>0.00%</c:formatCode>
                <c:ptCount val="13"/>
                <c:pt idx="0">
                  <c:v>2.0533880903490761E-3</c:v>
                </c:pt>
                <c:pt idx="1">
                  <c:v>8.2135523613963042E-3</c:v>
                </c:pt>
                <c:pt idx="2">
                  <c:v>4.1067761806981518E-2</c:v>
                </c:pt>
                <c:pt idx="3">
                  <c:v>0.15605749486652978</c:v>
                </c:pt>
                <c:pt idx="4">
                  <c:v>4.7227926078028747E-2</c:v>
                </c:pt>
                <c:pt idx="5">
                  <c:v>2.0533880903490759E-2</c:v>
                </c:pt>
                <c:pt idx="6">
                  <c:v>5.1334702258726897E-2</c:v>
                </c:pt>
                <c:pt idx="7">
                  <c:v>2.0533880903490759E-2</c:v>
                </c:pt>
                <c:pt idx="8">
                  <c:v>4.1067761806981521E-3</c:v>
                </c:pt>
                <c:pt idx="9">
                  <c:v>3.9014373716632446E-2</c:v>
                </c:pt>
                <c:pt idx="10">
                  <c:v>4.1067761806981521E-3</c:v>
                </c:pt>
                <c:pt idx="11">
                  <c:v>0.49897330595482547</c:v>
                </c:pt>
                <c:pt idx="12">
                  <c:v>0.10677618069815195</c:v>
                </c:pt>
              </c:numCache>
            </c:numRef>
          </c:val>
        </c:ser>
        <c:dLbls>
          <c:dLblPos val="bestFit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5083E36-B68A-4F1A-894A-0A34AF9822F4}" type="datetime1">
              <a:rPr lang="en-AU" altLang="en-US"/>
              <a:pPr/>
              <a:t>1/02/2017</a:t>
            </a:fld>
            <a:endParaRPr lang="en-AU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C4AC925-B917-493F-8F7E-BE1AA323F373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5543406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E4FC277D-B905-49BB-BAB2-FDE70CBDB55B}" type="datetime1">
              <a:rPr lang="en-AU" altLang="en-US"/>
              <a:pPr/>
              <a:t>1/02/2017</a:t>
            </a:fld>
            <a:endParaRPr lang="en-AU" alt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0CDA398-4E1F-4F23-9F1D-91426B12B151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530313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ヒラギノ角ゴ Pro W3" charset="0"/>
        <a:cs typeface="ヒラギノ角ゴ Pro W3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ヒラギノ角ゴ Pro W3" charset="0"/>
        <a:cs typeface="ヒラギノ角ゴ Pro W3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ヒラギノ角ゴ Pro W3" charset="0"/>
        <a:cs typeface="ヒラギノ角ゴ Pro W3" charset="0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ヒラギノ角ゴ Pro W3" charset="0"/>
        <a:cs typeface="ヒラギノ角ゴ Pro W3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953000" y="4598193"/>
            <a:ext cx="3886200" cy="659607"/>
          </a:xfrm>
        </p:spPr>
        <p:txBody>
          <a:bodyPr anchor="t">
            <a:noAutofit/>
          </a:bodyPr>
          <a:lstStyle>
            <a:lvl1pPr algn="l">
              <a:defRPr sz="2000" b="1" cap="none">
                <a:solidFill>
                  <a:schemeClr val="bg1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AU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>
          <a:xfrm>
            <a:off x="4953000" y="4241006"/>
            <a:ext cx="3733800" cy="357187"/>
          </a:xfrm>
        </p:spPr>
        <p:txBody>
          <a:bodyPr anchor="b">
            <a:normAutofit/>
          </a:bodyPr>
          <a:lstStyle>
            <a:lvl1pPr marL="0" indent="0">
              <a:buNone/>
              <a:defRPr sz="1400">
                <a:solidFill>
                  <a:srgbClr val="99AC2E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5014ED-2D91-45F7-A1BD-D6A1DF7CBA93}" type="datetime1">
              <a:rPr lang="en-AU" altLang="en-US"/>
              <a:pPr/>
              <a:t>1/02/2017</a:t>
            </a:fld>
            <a:endParaRPr lang="en-A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AD9E1BC-58DB-4A50-9291-19FA8B0506A6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907365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10400" cy="1143000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4728F93-265D-49A7-BF07-A31AEBB6E6A1}" type="datetime1">
              <a:rPr lang="en-AU" altLang="en-US"/>
              <a:pPr/>
              <a:t>1/02/2017</a:t>
            </a:fld>
            <a:endParaRPr lang="en-A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C4AD8C-A774-48E8-A3ED-76CBA0B361A9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448730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1- RED pages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953000" y="4598193"/>
            <a:ext cx="3886200" cy="659607"/>
          </a:xfrm>
        </p:spPr>
        <p:txBody>
          <a:bodyPr anchor="t">
            <a:noAutofit/>
          </a:bodyPr>
          <a:lstStyle>
            <a:lvl1pPr algn="l">
              <a:defRPr sz="2000" b="1" cap="none">
                <a:solidFill>
                  <a:schemeClr val="bg1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AU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4953000" y="4241006"/>
            <a:ext cx="3733800" cy="357187"/>
          </a:xfrm>
        </p:spPr>
        <p:txBody>
          <a:bodyPr anchor="b">
            <a:normAutofit/>
          </a:bodyPr>
          <a:lstStyle>
            <a:lvl1pPr marL="0" indent="0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1FBA5B-981A-4817-866B-E2486C7BBD04}" type="datetime1">
              <a:rPr lang="en-AU" altLang="en-US"/>
              <a:pPr/>
              <a:t>1/02/2017</a:t>
            </a:fld>
            <a:endParaRPr lang="en-AU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11CB57-74D9-46C6-9093-9CA45792DAB6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218632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3EDA74-9EAD-4F48-8E86-46BA77D9ED49}" type="datetime1">
              <a:rPr lang="en-AU" altLang="en-US"/>
              <a:pPr/>
              <a:t>1/02/2017</a:t>
            </a:fld>
            <a:endParaRPr lang="en-AU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A77DAC-059B-4676-862F-3A9369728ECA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111159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3355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73312"/>
            <a:ext cx="4040188" cy="3798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041775" cy="3798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EE358A-BB65-4FF3-869C-2330E5DED731}" type="datetime1">
              <a:rPr lang="en-AU" altLang="en-US"/>
              <a:pPr/>
              <a:t>1/02/2017</a:t>
            </a:fld>
            <a:endParaRPr lang="en-AU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D24DF5-468A-44CD-BA4F-85968CBAD8B1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950133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E30B10-92EE-4D32-8C70-91D1301D40CC}" type="datetime1">
              <a:rPr lang="en-AU" altLang="en-US"/>
              <a:pPr/>
              <a:t>1/02/2017</a:t>
            </a:fld>
            <a:endParaRPr lang="en-AU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E66064-43C6-4271-90DD-FD0DFB78D26E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201536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2B07559-B47B-437A-A549-A801A23EB27C}" type="datetime1">
              <a:rPr lang="en-AU" altLang="en-US"/>
              <a:pPr/>
              <a:t>1/02/2017</a:t>
            </a:fld>
            <a:endParaRPr lang="en-AU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BD52D4-188E-4D9C-B532-3DC7FF3F2A3F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51185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258903-79A3-41A4-BF45-96F031F58127}" type="datetime1">
              <a:rPr lang="en-AU" altLang="en-US"/>
              <a:pPr/>
              <a:t>1/02/2017</a:t>
            </a:fld>
            <a:endParaRPr lang="en-AU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40FB5-5CAD-4F00-B4C7-9676C649B04A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3426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A04446C-762A-4E79-9668-E135B846AAC4}" type="datetime1">
              <a:rPr lang="en-AU" altLang="en-US"/>
              <a:pPr/>
              <a:t>1/02/2017</a:t>
            </a:fld>
            <a:endParaRPr lang="en-AU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B77A12-8BFA-4B0E-B2CA-8234DD6085A2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019419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0E54FD-E9C6-42D9-BAAF-CB5EE586FA3F}" type="datetime1">
              <a:rPr lang="en-AU" altLang="en-US"/>
              <a:pPr/>
              <a:t>1/02/2017</a:t>
            </a:fld>
            <a:endParaRPr lang="en-A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4ADAD9-BE30-499B-9865-ADB073C78960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532402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63FB31-DA25-41B4-8AD6-925E485B1037}" type="datetime1">
              <a:rPr lang="en-AU" altLang="en-US"/>
              <a:pPr/>
              <a:t>1/02/2017</a:t>
            </a:fld>
            <a:endParaRPr lang="en-A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8C247-3622-4C30-8080-54BC45C324D3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262107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</a:p>
          <a:p>
            <a:pPr lvl="3"/>
            <a:endParaRPr lang="en-AU" altLang="en-US" smtClean="0"/>
          </a:p>
          <a:p>
            <a:pPr lvl="4"/>
            <a:endParaRPr lang="en-AU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ACACAC"/>
                </a:solidFill>
              </a:defRPr>
            </a:lvl1pPr>
          </a:lstStyle>
          <a:p>
            <a:fld id="{528D4852-60C1-4549-A6AB-3A731AFAFA33}" type="datetime1">
              <a:rPr lang="en-AU" altLang="en-US"/>
              <a:pPr/>
              <a:t>1/02/2017</a:t>
            </a:fld>
            <a:endParaRPr lang="en-A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ACACAC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ACACAC"/>
                </a:solidFill>
              </a:defRPr>
            </a:lvl1pPr>
          </a:lstStyle>
          <a:p>
            <a:fld id="{DDD80F0B-D4B9-4195-8FB6-5961891D1568}" type="slidenum">
              <a:rPr lang="en-AU" altLang="en-US"/>
              <a:pPr/>
              <a:t>‹#›</a:t>
            </a:fld>
            <a:endParaRPr lang="en-AU" altLang="en-US"/>
          </a:p>
        </p:txBody>
      </p:sp>
      <p:pic>
        <p:nvPicPr>
          <p:cNvPr id="1030" name="Picture 10" descr="1- RED pages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38125"/>
            <a:ext cx="70104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27" r:id="rId2"/>
    <p:sldLayoutId id="214748373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Arial"/>
          <a:ea typeface="ヒラギノ角ゴ Pro W3" pitchFamily="-112" charset="-128"/>
          <a:cs typeface="ヒラギノ角ゴ Pro W3" pitchFamily="-112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itchFamily="-112" charset="0"/>
          <a:ea typeface="ヒラギノ角ゴ Pro W3" pitchFamily="-112" charset="-128"/>
          <a:cs typeface="ヒラギノ角ゴ Pro W3" pitchFamily="-112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itchFamily="-112" charset="0"/>
          <a:ea typeface="ヒラギノ角ゴ Pro W3" pitchFamily="-112" charset="-128"/>
          <a:cs typeface="ヒラギノ角ゴ Pro W3" pitchFamily="-112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itchFamily="-112" charset="0"/>
          <a:ea typeface="ヒラギノ角ゴ Pro W3" pitchFamily="-112" charset="-128"/>
          <a:cs typeface="ヒラギノ角ゴ Pro W3" pitchFamily="-112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itchFamily="-112" charset="0"/>
          <a:ea typeface="ヒラギノ角ゴ Pro W3" pitchFamily="-112" charset="-128"/>
          <a:cs typeface="ヒラギノ角ゴ Pro W3" pitchFamily="-112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charset="0"/>
          <a:ea typeface="ヒラギノ角ゴ Pro W3" pitchFamily="-112" charset="-128"/>
          <a:cs typeface="ヒラギノ角ゴ Pro W3" pitchFamily="-112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charset="0"/>
          <a:ea typeface="ヒラギノ角ゴ Pro W3" pitchFamily="-112" charset="-128"/>
          <a:cs typeface="ヒラギノ角ゴ Pro W3" pitchFamily="-112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charset="0"/>
          <a:ea typeface="ヒラギノ角ゴ Pro W3" pitchFamily="-112" charset="-128"/>
          <a:cs typeface="ヒラギノ角ゴ Pro W3" pitchFamily="-112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charset="0"/>
          <a:ea typeface="ヒラギノ角ゴ Pro W3" pitchFamily="-112" charset="-128"/>
          <a:cs typeface="ヒラギノ角ゴ Pro W3" pitchFamily="-112" charset="-128"/>
        </a:defRPr>
      </a:lvl9pPr>
    </p:titleStyle>
    <p:bodyStyle>
      <a:lvl1pPr marL="361950" indent="-361950" algn="l" defTabSz="457200" rtl="0" eaLnBrk="0" fontAlgn="base" hangingPunct="0">
        <a:spcBef>
          <a:spcPct val="20000"/>
        </a:spcBef>
        <a:spcAft>
          <a:spcPct val="0"/>
        </a:spcAft>
        <a:buClr>
          <a:srgbClr val="4D4D4D"/>
        </a:buClr>
        <a:buFont typeface="Wingdings" pitchFamily="2" charset="2"/>
        <a:buChar char="§"/>
        <a:defRPr sz="2800" kern="1200">
          <a:solidFill>
            <a:srgbClr val="4D4D4D"/>
          </a:solidFill>
          <a:latin typeface="Arial"/>
          <a:ea typeface="ヒラギノ角ゴ Pro W3" pitchFamily="-112" charset="-128"/>
          <a:cs typeface="ヒラギノ角ゴ Pro W3" pitchFamily="-112" charset="-128"/>
        </a:defRPr>
      </a:lvl1pPr>
      <a:lvl2pPr marL="895350" indent="-354013" algn="l" defTabSz="457200" rtl="0" eaLnBrk="0" fontAlgn="base" hangingPunct="0">
        <a:spcBef>
          <a:spcPct val="20000"/>
        </a:spcBef>
        <a:spcAft>
          <a:spcPct val="0"/>
        </a:spcAft>
        <a:buClr>
          <a:srgbClr val="A10719"/>
        </a:buClr>
        <a:buFont typeface="Wingdings" pitchFamily="2" charset="2"/>
        <a:buChar char="§"/>
        <a:defRPr sz="2400" kern="1200">
          <a:solidFill>
            <a:srgbClr val="1E1C11"/>
          </a:solidFill>
          <a:latin typeface="Arial"/>
          <a:ea typeface="ヒラギノ角ゴ Pro W3" pitchFamily="-112" charset="-128"/>
          <a:cs typeface="ヒラギノ角ゴ Pro W3" charset="0"/>
        </a:defRPr>
      </a:lvl2pPr>
      <a:lvl3pPr marL="1438275" indent="-363538" algn="l" defTabSz="457200" rtl="0" eaLnBrk="0" fontAlgn="base" hangingPunct="0">
        <a:spcBef>
          <a:spcPct val="20000"/>
        </a:spcBef>
        <a:spcAft>
          <a:spcPct val="0"/>
        </a:spcAft>
        <a:buClr>
          <a:srgbClr val="4D4D4D"/>
        </a:buClr>
        <a:buFont typeface="Wingdings" pitchFamily="2" charset="2"/>
        <a:buChar char="§"/>
        <a:defRPr sz="2000" kern="1200">
          <a:solidFill>
            <a:srgbClr val="1E1C11"/>
          </a:solidFill>
          <a:latin typeface="Arial"/>
          <a:ea typeface="ヒラギノ角ゴ Pro W3" pitchFamily="-112" charset="-128"/>
          <a:cs typeface="ヒラギノ角ゴ Pro W3" charset="0"/>
        </a:defRPr>
      </a:lvl3pPr>
      <a:lvl4pPr marL="1882775" indent="-265113" algn="l" defTabSz="457200" rtl="0" eaLnBrk="0" fontAlgn="base" hangingPunct="0">
        <a:spcBef>
          <a:spcPct val="20000"/>
        </a:spcBef>
        <a:spcAft>
          <a:spcPct val="0"/>
        </a:spcAft>
        <a:buClr>
          <a:srgbClr val="A10719"/>
        </a:buClr>
        <a:buFont typeface="Arial" pitchFamily="34" charset="0"/>
        <a:buChar char="»"/>
        <a:defRPr sz="1600" kern="1200">
          <a:solidFill>
            <a:srgbClr val="1E1C11"/>
          </a:solidFill>
          <a:latin typeface="Arial"/>
          <a:ea typeface="ヒラギノ角ゴ Pro W3" pitchFamily="-112" charset="-128"/>
          <a:cs typeface="ヒラギノ角ゴ Pro W3" charset="0"/>
        </a:defRPr>
      </a:lvl4pPr>
      <a:lvl5pPr marL="2244725" indent="-182563" algn="l" defTabSz="4572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1600" kern="1200">
          <a:solidFill>
            <a:srgbClr val="1E1C11"/>
          </a:solidFill>
          <a:latin typeface="Arial"/>
          <a:ea typeface="ヒラギノ角ゴ Pro W3" pitchFamily="-112" charset="-128"/>
          <a:cs typeface="ヒラギノ角ゴ Pro W3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yoursayrandwick/randwickjunction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1" name="Group 22"/>
          <p:cNvGrpSpPr>
            <a:grpSpLocks/>
          </p:cNvGrpSpPr>
          <p:nvPr/>
        </p:nvGrpSpPr>
        <p:grpSpPr bwMode="auto">
          <a:xfrm>
            <a:off x="0" y="4105275"/>
            <a:ext cx="9144000" cy="1476375"/>
            <a:chOff x="0" y="2586"/>
            <a:chExt cx="5760" cy="930"/>
          </a:xfrm>
        </p:grpSpPr>
        <p:grpSp>
          <p:nvGrpSpPr>
            <p:cNvPr id="15363" name="Group 20"/>
            <p:cNvGrpSpPr>
              <a:grpSpLocks/>
            </p:cNvGrpSpPr>
            <p:nvPr/>
          </p:nvGrpSpPr>
          <p:grpSpPr bwMode="auto">
            <a:xfrm>
              <a:off x="0" y="2586"/>
              <a:ext cx="5760" cy="930"/>
              <a:chOff x="0" y="2586"/>
              <a:chExt cx="5760" cy="930"/>
            </a:xfrm>
          </p:grpSpPr>
          <p:sp>
            <p:nvSpPr>
              <p:cNvPr id="14352" name="Rectangle 16"/>
              <p:cNvSpPr>
                <a:spLocks noChangeArrowheads="1"/>
              </p:cNvSpPr>
              <p:nvPr/>
            </p:nvSpPr>
            <p:spPr bwMode="auto">
              <a:xfrm>
                <a:off x="0" y="2586"/>
                <a:ext cx="5760" cy="930"/>
              </a:xfrm>
              <a:prstGeom prst="rect">
                <a:avLst/>
              </a:prstGeom>
              <a:solidFill>
                <a:srgbClr val="000000">
                  <a:alpha val="70000"/>
                </a:srgb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charset="0"/>
                  <a:ea typeface="ヒラギノ角ゴ Pro W3" charset="0"/>
                  <a:cs typeface="ヒラギノ角ゴ Pro W3" charset="0"/>
                </a:endParaRPr>
              </a:p>
            </p:txBody>
          </p:sp>
          <p:pic>
            <p:nvPicPr>
              <p:cNvPr id="15367" name="Picture 18" descr="Logo-red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586"/>
                <a:ext cx="1136" cy="9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5364" name="Title Placeholder 1"/>
            <p:cNvSpPr>
              <a:spLocks/>
            </p:cNvSpPr>
            <p:nvPr/>
          </p:nvSpPr>
          <p:spPr bwMode="auto">
            <a:xfrm>
              <a:off x="1565" y="2931"/>
              <a:ext cx="3629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9pPr>
            </a:lstStyle>
            <a:p>
              <a:r>
                <a:rPr lang="en-AU" altLang="en-US" sz="3100" dirty="0" smtClean="0">
                  <a:solidFill>
                    <a:schemeClr val="bg1"/>
                  </a:solidFill>
                </a:rPr>
                <a:t>Randwick Junction Town Centre Review – Visitor Survey</a:t>
              </a:r>
              <a:endParaRPr lang="en-AU" altLang="en-US" sz="3100" dirty="0">
                <a:solidFill>
                  <a:schemeClr val="bg1"/>
                </a:solidFill>
              </a:endParaRPr>
            </a:p>
          </p:txBody>
        </p:sp>
        <p:sp>
          <p:nvSpPr>
            <p:cNvPr id="15365" name="Title Placeholder 1"/>
            <p:cNvSpPr>
              <a:spLocks/>
            </p:cNvSpPr>
            <p:nvPr/>
          </p:nvSpPr>
          <p:spPr bwMode="auto">
            <a:xfrm>
              <a:off x="1565" y="2749"/>
              <a:ext cx="3629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ヒラギノ角ゴ Pro W3" charset="-128"/>
                </a:defRPr>
              </a:lvl9pPr>
            </a:lstStyle>
            <a:p>
              <a:pPr defTabSz="914400"/>
              <a:r>
                <a:rPr lang="en-AU" altLang="en-US" sz="1200" b="1" dirty="0">
                  <a:solidFill>
                    <a:schemeClr val="bg1"/>
                  </a:solidFill>
                </a:rPr>
                <a:t>Randwick City Council</a:t>
              </a:r>
            </a:p>
          </p:txBody>
        </p:sp>
      </p:grpSp>
      <p:pic>
        <p:nvPicPr>
          <p:cNvPr id="15368" name="Picture 8" descr="Avoca St and Belmore Rd facing north"/>
          <p:cNvPicPr>
            <a:picLocks noChangeAspect="1" noChangeArrowheads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66" b="19331"/>
          <a:stretch>
            <a:fillRect/>
          </a:stretch>
        </p:blipFill>
        <p:spPr bwMode="auto">
          <a:xfrm>
            <a:off x="0" y="0"/>
            <a:ext cx="9144000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2" b="13777"/>
          <a:stretch>
            <a:fillRect/>
          </a:stretch>
        </p:blipFill>
        <p:spPr bwMode="auto">
          <a:xfrm>
            <a:off x="0" y="5589240"/>
            <a:ext cx="2371540" cy="1276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69"/>
          <a:stretch>
            <a:fillRect/>
          </a:stretch>
        </p:blipFill>
        <p:spPr bwMode="auto">
          <a:xfrm>
            <a:off x="2370113" y="5581301"/>
            <a:ext cx="4002087" cy="128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7" name="Picture 17" descr="\\adm-is-fs02\Workgroups$\City Planning\Strategic Planning\Strategic Planning\Randwick Junction study\6. Issues Paper_Analysis\Study Area\avoca st - trees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589241"/>
            <a:ext cx="2771800" cy="1276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6"/>
          <p:cNvSpPr>
            <a:spLocks noGrp="1"/>
          </p:cNvSpPr>
          <p:nvPr>
            <p:ph type="body" idx="4294967295"/>
          </p:nvPr>
        </p:nvSpPr>
        <p:spPr>
          <a:xfrm>
            <a:off x="107504" y="1016918"/>
            <a:ext cx="8363272" cy="964704"/>
          </a:xfrm>
        </p:spPr>
        <p:txBody>
          <a:bodyPr/>
          <a:lstStyle/>
          <a:p>
            <a:endParaRPr lang="en-US" altLang="en-US" sz="1800" dirty="0" smtClean="0">
              <a:latin typeface="Arial" pitchFamily="34" charset="0"/>
              <a:ea typeface="ヒラギノ角ゴ Pro W3" charset="-128"/>
            </a:endParaRPr>
          </a:p>
          <a:p>
            <a:r>
              <a:rPr lang="en-US" altLang="en-US" sz="1800" dirty="0" smtClean="0">
                <a:latin typeface="Arial" pitchFamily="34" charset="0"/>
                <a:ea typeface="ヒラギノ角ゴ Pro W3" charset="-128"/>
              </a:rPr>
              <a:t>Consultation period – 9 November 2016 to 6 January 2017</a:t>
            </a:r>
          </a:p>
          <a:p>
            <a:r>
              <a:rPr lang="en-US" altLang="en-US" sz="1800" dirty="0" smtClean="0">
                <a:latin typeface="Arial" pitchFamily="34" charset="0"/>
                <a:ea typeface="ヒラギノ角ゴ Pro W3" charset="-128"/>
              </a:rPr>
              <a:t>A dedicated ‘</a:t>
            </a:r>
            <a:r>
              <a:rPr lang="en-US" altLang="en-US" sz="1800" dirty="0" err="1" smtClean="0">
                <a:latin typeface="Arial" pitchFamily="34" charset="0"/>
                <a:ea typeface="ヒラギノ角ゴ Pro W3" charset="-128"/>
              </a:rPr>
              <a:t>YourSay</a:t>
            </a:r>
            <a:r>
              <a:rPr lang="en-US" altLang="en-US" sz="1800" dirty="0" smtClean="0">
                <a:latin typeface="Arial" pitchFamily="34" charset="0"/>
                <a:ea typeface="ヒラギノ角ゴ Pro W3" charset="-128"/>
              </a:rPr>
              <a:t> </a:t>
            </a:r>
            <a:r>
              <a:rPr lang="en-US" altLang="en-US" sz="1800" dirty="0" smtClean="0">
                <a:latin typeface="Arial" pitchFamily="34" charset="0"/>
                <a:ea typeface="ヒラギノ角ゴ Pro W3" charset="-128"/>
              </a:rPr>
              <a:t>Randwick’ website was developed to capture the community’s feedback: </a:t>
            </a:r>
            <a:r>
              <a:rPr lang="en-US" altLang="en-US" sz="1800" dirty="0" smtClean="0">
                <a:latin typeface="Arial" pitchFamily="34" charset="0"/>
                <a:ea typeface="ヒラギノ角ゴ Pro W3" charset="-128"/>
                <a:hlinkClick r:id="rId2"/>
              </a:rPr>
              <a:t>www.yoursayrandwick.com.au /</a:t>
            </a:r>
            <a:r>
              <a:rPr lang="en-US" altLang="en-US" sz="1800" dirty="0" err="1" smtClean="0">
                <a:latin typeface="Arial" pitchFamily="34" charset="0"/>
                <a:ea typeface="ヒラギノ角ゴ Pro W3" charset="-128"/>
                <a:hlinkClick r:id="rId2"/>
              </a:rPr>
              <a:t>randwickjunction</a:t>
            </a:r>
            <a:endParaRPr lang="en-US" altLang="en-US" sz="1800" dirty="0" smtClean="0">
              <a:latin typeface="Arial" pitchFamily="34" charset="0"/>
              <a:ea typeface="ヒラギノ角ゴ Pro W3" charset="-128"/>
            </a:endParaRPr>
          </a:p>
          <a:p>
            <a:r>
              <a:rPr lang="en-US" altLang="en-US" sz="1800" dirty="0" smtClean="0">
                <a:latin typeface="Arial" pitchFamily="34" charset="0"/>
                <a:ea typeface="ヒラギノ角ゴ Pro W3" charset="-128"/>
              </a:rPr>
              <a:t>We had:</a:t>
            </a:r>
          </a:p>
          <a:p>
            <a:pPr lvl="1"/>
            <a:r>
              <a:rPr lang="en-US" altLang="en-US" sz="1600" dirty="0" smtClean="0">
                <a:latin typeface="Arial" pitchFamily="34" charset="0"/>
                <a:ea typeface="ヒラギノ角ゴ Pro W3" charset="-128"/>
              </a:rPr>
              <a:t>10 survey stalls across the Town Centre</a:t>
            </a:r>
          </a:p>
          <a:p>
            <a:pPr marL="541337" lvl="1" indent="0">
              <a:buNone/>
            </a:pPr>
            <a:r>
              <a:rPr lang="en-US" altLang="en-US" sz="1600" dirty="0" smtClean="0">
                <a:latin typeface="Arial" pitchFamily="34" charset="0"/>
                <a:ea typeface="ヒラギノ角ゴ Pro W3" charset="-128"/>
              </a:rPr>
              <a:t>	during the consultation period</a:t>
            </a:r>
          </a:p>
          <a:p>
            <a:pPr lvl="1"/>
            <a:r>
              <a:rPr lang="en-US" altLang="en-US" sz="1600" dirty="0" smtClean="0">
                <a:latin typeface="Arial" pitchFamily="34" charset="0"/>
                <a:ea typeface="ヒラギノ角ゴ Pro W3" charset="-128"/>
              </a:rPr>
              <a:t>769 site visits to the dedicated </a:t>
            </a:r>
            <a:r>
              <a:rPr lang="en-US" altLang="en-US" sz="1600" dirty="0" err="1" smtClean="0">
                <a:latin typeface="Arial" pitchFamily="34" charset="0"/>
                <a:ea typeface="ヒラギノ角ゴ Pro W3" charset="-128"/>
              </a:rPr>
              <a:t>YourSay</a:t>
            </a:r>
            <a:r>
              <a:rPr lang="en-US" altLang="en-US" sz="1600" dirty="0" smtClean="0">
                <a:latin typeface="Arial" pitchFamily="34" charset="0"/>
                <a:ea typeface="ヒラギノ角ゴ Pro W3" charset="-128"/>
              </a:rPr>
              <a:t> </a:t>
            </a:r>
            <a:endParaRPr lang="en-US" altLang="en-US" sz="1600" dirty="0" smtClean="0">
              <a:latin typeface="Arial" pitchFamily="34" charset="0"/>
              <a:ea typeface="ヒラギノ角ゴ Pro W3" charset="-128"/>
            </a:endParaRPr>
          </a:p>
          <a:p>
            <a:pPr marL="541337" lvl="1" indent="0">
              <a:buNone/>
            </a:pPr>
            <a:r>
              <a:rPr lang="en-US" altLang="en-US" sz="1600" dirty="0">
                <a:latin typeface="Arial" pitchFamily="34" charset="0"/>
                <a:ea typeface="ヒラギノ角ゴ Pro W3" charset="-128"/>
              </a:rPr>
              <a:t>	</a:t>
            </a:r>
            <a:r>
              <a:rPr lang="en-US" altLang="en-US" sz="1600" dirty="0" err="1" smtClean="0">
                <a:latin typeface="Arial" pitchFamily="34" charset="0"/>
                <a:ea typeface="ヒラギノ角ゴ Pro W3" charset="-128"/>
              </a:rPr>
              <a:t>Randwick</a:t>
            </a:r>
            <a:r>
              <a:rPr lang="en-US" altLang="en-US" sz="1600" dirty="0" smtClean="0">
                <a:latin typeface="Arial" pitchFamily="34" charset="0"/>
                <a:ea typeface="ヒラギノ角ゴ Pro W3" charset="-128"/>
              </a:rPr>
              <a:t> webpage</a:t>
            </a:r>
          </a:p>
          <a:p>
            <a:pPr lvl="1"/>
            <a:r>
              <a:rPr lang="en-US" altLang="en-US" sz="1600" dirty="0" smtClean="0">
                <a:latin typeface="Arial" pitchFamily="34" charset="0"/>
                <a:ea typeface="ヒラギノ角ゴ Pro W3" charset="-128"/>
              </a:rPr>
              <a:t>87 visitors downloaded our </a:t>
            </a:r>
            <a:r>
              <a:rPr lang="en-US" altLang="en-US" sz="1600" dirty="0" err="1" smtClean="0">
                <a:latin typeface="Arial" pitchFamily="34" charset="0"/>
                <a:ea typeface="ヒラギノ角ゴ Pro W3" charset="-128"/>
              </a:rPr>
              <a:t>Randwick</a:t>
            </a:r>
            <a:r>
              <a:rPr lang="en-US" altLang="en-US" sz="1600" dirty="0" smtClean="0">
                <a:latin typeface="Arial" pitchFamily="34" charset="0"/>
                <a:ea typeface="ヒラギノ角ゴ Pro W3" charset="-128"/>
              </a:rPr>
              <a:t> Junction</a:t>
            </a:r>
          </a:p>
          <a:p>
            <a:pPr marL="541337" lvl="1" indent="0">
              <a:buNone/>
            </a:pPr>
            <a:r>
              <a:rPr lang="en-US" altLang="en-US" sz="1600" dirty="0" smtClean="0">
                <a:latin typeface="Arial" pitchFamily="34" charset="0"/>
                <a:ea typeface="ヒラギノ角ゴ Pro W3" charset="-128"/>
              </a:rPr>
              <a:t>	Town Centre Review – Issues Paper</a:t>
            </a:r>
          </a:p>
          <a:p>
            <a:pPr lvl="1"/>
            <a:r>
              <a:rPr lang="en-US" altLang="en-US" sz="1600" dirty="0" smtClean="0">
                <a:latin typeface="Arial" pitchFamily="34" charset="0"/>
                <a:ea typeface="ヒラギノ角ゴ Pro W3" charset="-128"/>
              </a:rPr>
              <a:t>497 survey submissions (252 at our face to</a:t>
            </a:r>
          </a:p>
          <a:p>
            <a:pPr marL="541337" lvl="1" indent="0">
              <a:buNone/>
            </a:pPr>
            <a:r>
              <a:rPr lang="en-US" altLang="en-US" sz="1600" dirty="0" smtClean="0">
                <a:latin typeface="Arial" pitchFamily="34" charset="0"/>
                <a:ea typeface="ヒラギノ角ゴ Pro W3" charset="-128"/>
              </a:rPr>
              <a:t>	face	stalls, 245 submitted online)</a:t>
            </a:r>
          </a:p>
          <a:p>
            <a:pPr lvl="1"/>
            <a:r>
              <a:rPr lang="en-US" altLang="en-US" sz="1600" dirty="0" smtClean="0">
                <a:latin typeface="Arial" pitchFamily="34" charset="0"/>
                <a:ea typeface="ヒラギノ角ゴ Pro W3" charset="-128"/>
              </a:rPr>
              <a:t>24 comments made on our</a:t>
            </a:r>
          </a:p>
          <a:p>
            <a:pPr marL="541337" lvl="1" indent="0">
              <a:buNone/>
            </a:pPr>
            <a:r>
              <a:rPr lang="en-US" altLang="en-US" sz="1600" dirty="0" smtClean="0">
                <a:latin typeface="Arial" pitchFamily="34" charset="0"/>
                <a:ea typeface="ヒラギノ角ゴ Pro W3" charset="-128"/>
              </a:rPr>
              <a:t>	interactive map</a:t>
            </a:r>
          </a:p>
        </p:txBody>
      </p:sp>
      <p:sp>
        <p:nvSpPr>
          <p:cNvPr id="18434" name="Title Placeholder 1"/>
          <p:cNvSpPr>
            <a:spLocks/>
          </p:cNvSpPr>
          <p:nvPr/>
        </p:nvSpPr>
        <p:spPr bwMode="auto">
          <a:xfrm>
            <a:off x="457200" y="188913"/>
            <a:ext cx="57292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r>
              <a:rPr lang="en-AU" altLang="en-US" sz="3200" dirty="0" smtClean="0">
                <a:solidFill>
                  <a:schemeClr val="bg1"/>
                </a:solidFill>
              </a:rPr>
              <a:t>Survey highlights</a:t>
            </a:r>
            <a:endParaRPr lang="en-AU" altLang="en-US" sz="3200" dirty="0">
              <a:solidFill>
                <a:schemeClr val="bg1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420888"/>
            <a:ext cx="3429461" cy="4131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3407" y="6552846"/>
            <a:ext cx="34294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i="1" dirty="0" smtClean="0"/>
              <a:t>Your Say Randwick Interactive map</a:t>
            </a:r>
            <a:endParaRPr lang="en-AU" sz="1100" i="1" dirty="0"/>
          </a:p>
        </p:txBody>
      </p:sp>
    </p:spTree>
    <p:extLst>
      <p:ext uri="{BB962C8B-B14F-4D97-AF65-F5344CB8AC3E}">
        <p14:creationId xmlns:p14="http://schemas.microsoft.com/office/powerpoint/2010/main" val="254660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81183"/>
            <a:ext cx="8740874" cy="4783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4" name="Title Placeholder 1"/>
          <p:cNvSpPr>
            <a:spLocks/>
          </p:cNvSpPr>
          <p:nvPr/>
        </p:nvSpPr>
        <p:spPr bwMode="auto">
          <a:xfrm>
            <a:off x="457200" y="188913"/>
            <a:ext cx="57292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r>
              <a:rPr lang="en-AU" altLang="en-US" sz="3200" dirty="0" smtClean="0">
                <a:solidFill>
                  <a:schemeClr val="bg1"/>
                </a:solidFill>
              </a:rPr>
              <a:t>Sample of comments</a:t>
            </a:r>
            <a:endParaRPr lang="en-AU" altLang="en-US" sz="32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15616" y="4416903"/>
            <a:ext cx="1944216" cy="1015663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sz="1200" i="1" dirty="0" smtClean="0">
                <a:solidFill>
                  <a:schemeClr val="tx1">
                    <a:lumMod val="50000"/>
                  </a:schemeClr>
                </a:solidFill>
              </a:rPr>
              <a:t>“Very interested in understanding the impacts on parking and roads near here due to the light rail” – Anon.</a:t>
            </a:r>
            <a:endParaRPr lang="en-AU" sz="1200" i="1" dirty="0">
              <a:solidFill>
                <a:schemeClr val="tx1">
                  <a:lumMod val="50000"/>
                </a:schemeClr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4062264" y="2496671"/>
            <a:ext cx="797768" cy="800145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860032" y="1988840"/>
            <a:ext cx="1944216" cy="1015663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sz="1200" i="1" dirty="0" smtClean="0">
                <a:solidFill>
                  <a:schemeClr val="tx1">
                    <a:lumMod val="50000"/>
                  </a:schemeClr>
                </a:solidFill>
              </a:rPr>
              <a:t>“Timed crossing required to stop constant flow of pedestrians which brings road to standstill”</a:t>
            </a:r>
          </a:p>
          <a:p>
            <a:r>
              <a:rPr lang="en-AU" sz="1200" i="1" dirty="0">
                <a:solidFill>
                  <a:schemeClr val="tx1">
                    <a:lumMod val="50000"/>
                  </a:schemeClr>
                </a:solidFill>
              </a:rPr>
              <a:t>–</a:t>
            </a:r>
            <a:r>
              <a:rPr lang="en-AU" sz="1200" i="1" dirty="0" smtClean="0">
                <a:solidFill>
                  <a:schemeClr val="tx1">
                    <a:lumMod val="50000"/>
                  </a:schemeClr>
                </a:solidFill>
              </a:rPr>
              <a:t> Matt</a:t>
            </a:r>
            <a:endParaRPr lang="en-AU" sz="1200" i="1" dirty="0">
              <a:solidFill>
                <a:schemeClr val="tx1">
                  <a:lumMod val="50000"/>
                </a:schemeClr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4716016" y="5085184"/>
            <a:ext cx="972108" cy="347382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688124" y="4924735"/>
            <a:ext cx="1944216" cy="1015663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sz="1200" i="1" dirty="0" smtClean="0">
                <a:solidFill>
                  <a:schemeClr val="tx1">
                    <a:lumMod val="50000"/>
                  </a:schemeClr>
                </a:solidFill>
              </a:rPr>
              <a:t>“Crossing here is a bit tricky as drivers turn in from both directions. How about a raised crossing?”</a:t>
            </a:r>
          </a:p>
          <a:p>
            <a:r>
              <a:rPr lang="en-AU" sz="1200" i="1" dirty="0">
                <a:solidFill>
                  <a:schemeClr val="tx1">
                    <a:lumMod val="50000"/>
                  </a:schemeClr>
                </a:solidFill>
              </a:rPr>
              <a:t>–</a:t>
            </a:r>
            <a:r>
              <a:rPr lang="en-AU" sz="1200" i="1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AU" sz="1200" i="1" dirty="0" err="1" smtClean="0">
                <a:solidFill>
                  <a:schemeClr val="tx1">
                    <a:lumMod val="50000"/>
                  </a:schemeClr>
                </a:solidFill>
              </a:rPr>
              <a:t>Penszen</a:t>
            </a:r>
            <a:endParaRPr lang="en-AU" sz="1200" i="1" dirty="0">
              <a:solidFill>
                <a:schemeClr val="tx1">
                  <a:lumMod val="50000"/>
                </a:schemeClr>
              </a:solidFill>
            </a:endParaRPr>
          </a:p>
        </p:txBody>
      </p:sp>
      <p:cxnSp>
        <p:nvCxnSpPr>
          <p:cNvPr id="17" name="Straight Arrow Connector 16"/>
          <p:cNvCxnSpPr>
            <a:stCxn id="18" idx="3"/>
          </p:cNvCxnSpPr>
          <p:nvPr/>
        </p:nvCxnSpPr>
        <p:spPr>
          <a:xfrm>
            <a:off x="2979093" y="3576792"/>
            <a:ext cx="1160859" cy="64429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46845" y="3068960"/>
            <a:ext cx="2232248" cy="1015663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sz="1200" i="1" dirty="0" smtClean="0">
                <a:solidFill>
                  <a:schemeClr val="tx1">
                    <a:lumMod val="50000"/>
                  </a:schemeClr>
                </a:solidFill>
              </a:rPr>
              <a:t>“Belmore Rd should be car free… make it pedestrian friendly and build a separated cycle lane along it”</a:t>
            </a:r>
          </a:p>
          <a:p>
            <a:r>
              <a:rPr lang="en-AU" sz="1200" i="1" dirty="0">
                <a:solidFill>
                  <a:schemeClr val="tx1">
                    <a:lumMod val="50000"/>
                  </a:schemeClr>
                </a:solidFill>
              </a:rPr>
              <a:t>–</a:t>
            </a:r>
            <a:r>
              <a:rPr lang="en-AU" sz="1200" i="1" dirty="0" smtClean="0">
                <a:solidFill>
                  <a:schemeClr val="tx1">
                    <a:lumMod val="50000"/>
                  </a:schemeClr>
                </a:solidFill>
              </a:rPr>
              <a:t> Boaz</a:t>
            </a:r>
            <a:endParaRPr lang="en-AU" sz="1200" i="1" dirty="0">
              <a:solidFill>
                <a:schemeClr val="tx1">
                  <a:lumMod val="50000"/>
                </a:schemeClr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3059832" y="5085184"/>
            <a:ext cx="662186" cy="72008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5292080" y="3913243"/>
            <a:ext cx="1152128" cy="17138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444208" y="3405412"/>
            <a:ext cx="2376264" cy="1015663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sz="1200" i="1" dirty="0" smtClean="0">
                <a:solidFill>
                  <a:schemeClr val="tx1">
                    <a:lumMod val="50000"/>
                  </a:schemeClr>
                </a:solidFill>
              </a:rPr>
              <a:t>“Too many jaywalkers endangering both pedestrians and drivers… traffic lights too far at both ends”</a:t>
            </a:r>
          </a:p>
          <a:p>
            <a:r>
              <a:rPr lang="en-AU" sz="1200" i="1" dirty="0">
                <a:solidFill>
                  <a:schemeClr val="tx1">
                    <a:lumMod val="50000"/>
                  </a:schemeClr>
                </a:solidFill>
              </a:rPr>
              <a:t>–</a:t>
            </a:r>
            <a:r>
              <a:rPr lang="en-AU" sz="1200" i="1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AU" sz="1200" i="1" dirty="0" err="1" smtClean="0">
                <a:solidFill>
                  <a:schemeClr val="tx1">
                    <a:lumMod val="50000"/>
                  </a:schemeClr>
                </a:solidFill>
              </a:rPr>
              <a:t>RandwickTraveller</a:t>
            </a:r>
            <a:endParaRPr lang="en-AU" sz="1200" i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61071" y="1789249"/>
            <a:ext cx="1944216" cy="646331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sz="1200" i="1" dirty="0" smtClean="0">
                <a:solidFill>
                  <a:schemeClr val="tx1">
                    <a:lumMod val="50000"/>
                  </a:schemeClr>
                </a:solidFill>
              </a:rPr>
              <a:t>“[Introduce] 30 or 45 degree to introduce density of parking” – M.</a:t>
            </a:r>
            <a:endParaRPr lang="en-AU" sz="1200" i="1" dirty="0">
              <a:solidFill>
                <a:schemeClr val="tx1">
                  <a:lumMod val="50000"/>
                </a:schemeClr>
              </a:solidFill>
            </a:endParaRPr>
          </a:p>
        </p:txBody>
      </p:sp>
      <p:cxnSp>
        <p:nvCxnSpPr>
          <p:cNvPr id="37" name="Straight Arrow Connector 36"/>
          <p:cNvCxnSpPr>
            <a:stCxn id="36" idx="3"/>
          </p:cNvCxnSpPr>
          <p:nvPr/>
        </p:nvCxnSpPr>
        <p:spPr>
          <a:xfrm>
            <a:off x="3005287" y="2112415"/>
            <a:ext cx="1292795" cy="452489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104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6"/>
          <p:cNvSpPr>
            <a:spLocks noGrp="1"/>
          </p:cNvSpPr>
          <p:nvPr>
            <p:ph type="body" idx="4294967295"/>
          </p:nvPr>
        </p:nvSpPr>
        <p:spPr>
          <a:xfrm>
            <a:off x="457200" y="1024136"/>
            <a:ext cx="8229600" cy="964704"/>
          </a:xfrm>
        </p:spPr>
        <p:txBody>
          <a:bodyPr/>
          <a:lstStyle/>
          <a:p>
            <a:endParaRPr lang="en-US" altLang="en-US" sz="2000" dirty="0" smtClean="0">
              <a:latin typeface="Arial" pitchFamily="34" charset="0"/>
              <a:ea typeface="ヒラギノ角ゴ Pro W3" charset="-128"/>
            </a:endParaRPr>
          </a:p>
          <a:p>
            <a:r>
              <a:rPr lang="en-US" altLang="en-US" sz="2000" dirty="0" smtClean="0">
                <a:latin typeface="Arial" pitchFamily="34" charset="0"/>
                <a:ea typeface="ヒラギノ角ゴ Pro W3" charset="-128"/>
              </a:rPr>
              <a:t>The survey results told us:</a:t>
            </a:r>
          </a:p>
          <a:p>
            <a:pPr lvl="1"/>
            <a:r>
              <a:rPr lang="en-US" altLang="en-US" sz="1600" dirty="0" smtClean="0">
                <a:latin typeface="Arial" pitchFamily="34" charset="0"/>
                <a:ea typeface="ヒラギノ角ゴ Pro W3" charset="-128"/>
              </a:rPr>
              <a:t>77% of respondents come to the Town Centre more than once a week</a:t>
            </a:r>
          </a:p>
          <a:p>
            <a:pPr lvl="1"/>
            <a:r>
              <a:rPr lang="en-US" altLang="en-US" sz="1600" dirty="0" smtClean="0">
                <a:latin typeface="Arial" pitchFamily="34" charset="0"/>
                <a:ea typeface="ヒラギノ角ゴ Pro W3" charset="-128"/>
              </a:rPr>
              <a:t>46% of respondents get to the Town Centre by walking or bike</a:t>
            </a:r>
          </a:p>
          <a:p>
            <a:pPr lvl="1"/>
            <a:r>
              <a:rPr lang="en-US" altLang="en-US" sz="1600" dirty="0" smtClean="0">
                <a:latin typeface="Arial" pitchFamily="34" charset="0"/>
                <a:ea typeface="ヒラギノ角ゴ Pro W3" charset="-128"/>
              </a:rPr>
              <a:t>91% live within 5km of the Town Centre</a:t>
            </a:r>
          </a:p>
          <a:p>
            <a:pPr marL="541337" lvl="1" indent="0">
              <a:buNone/>
            </a:pPr>
            <a:endParaRPr lang="en-US" altLang="en-US" sz="1600" dirty="0" smtClean="0">
              <a:latin typeface="Arial" pitchFamily="34" charset="0"/>
              <a:ea typeface="ヒラギノ角ゴ Pro W3" charset="-128"/>
            </a:endParaRPr>
          </a:p>
          <a:p>
            <a:r>
              <a:rPr lang="en-US" altLang="en-US" sz="2000" dirty="0" smtClean="0">
                <a:latin typeface="Arial" pitchFamily="34" charset="0"/>
                <a:ea typeface="ヒラギノ角ゴ Pro W3" charset="-128"/>
              </a:rPr>
              <a:t>Key comments included:</a:t>
            </a:r>
          </a:p>
          <a:p>
            <a:pPr lvl="1"/>
            <a:r>
              <a:rPr lang="en-US" altLang="en-US" sz="1600" dirty="0" smtClean="0">
                <a:latin typeface="Arial" pitchFamily="34" charset="0"/>
                <a:ea typeface="ヒラギノ角ゴ Pro W3" charset="-128"/>
              </a:rPr>
              <a:t>A pedestrian friendly environment, and street trees and  landscaping were the two most important public domain issues reported</a:t>
            </a:r>
          </a:p>
          <a:p>
            <a:pPr lvl="1"/>
            <a:r>
              <a:rPr lang="en-US" altLang="en-US" sz="1600" dirty="0" smtClean="0">
                <a:latin typeface="Arial" pitchFamily="34" charset="0"/>
                <a:ea typeface="ヒラギノ角ゴ Pro W3" charset="-128"/>
              </a:rPr>
              <a:t>Visitors like the friendly and welcoming atmosphere in the Town Centre</a:t>
            </a:r>
          </a:p>
          <a:p>
            <a:pPr lvl="1"/>
            <a:r>
              <a:rPr lang="en-US" altLang="en-US" sz="1600" dirty="0" smtClean="0">
                <a:latin typeface="Arial" pitchFamily="34" charset="0"/>
                <a:ea typeface="ヒラギノ角ゴ Pro W3" charset="-128"/>
              </a:rPr>
              <a:t>Conflict </a:t>
            </a:r>
            <a:r>
              <a:rPr lang="en-US" altLang="en-US" sz="1600" dirty="0">
                <a:latin typeface="Arial" pitchFamily="34" charset="0"/>
                <a:ea typeface="ヒラギノ角ゴ Pro W3" charset="-128"/>
              </a:rPr>
              <a:t>between pedestrians and vehicles </a:t>
            </a:r>
            <a:r>
              <a:rPr lang="en-US" altLang="en-US" sz="1600" dirty="0" smtClean="0">
                <a:latin typeface="Arial" pitchFamily="34" charset="0"/>
                <a:ea typeface="ヒラギノ角ゴ Pro W3" charset="-128"/>
              </a:rPr>
              <a:t>and difficulty finding parking were key issues identified</a:t>
            </a:r>
          </a:p>
          <a:p>
            <a:pPr lvl="1"/>
            <a:endParaRPr lang="en-US" altLang="en-US" sz="1600" dirty="0" smtClean="0">
              <a:latin typeface="Arial" pitchFamily="34" charset="0"/>
              <a:ea typeface="ヒラギノ角ゴ Pro W3" charset="-128"/>
            </a:endParaRPr>
          </a:p>
          <a:p>
            <a:pPr lvl="1"/>
            <a:endParaRPr lang="en-US" altLang="en-US" sz="1600" dirty="0" smtClean="0">
              <a:latin typeface="Arial" pitchFamily="34" charset="0"/>
              <a:ea typeface="ヒラギノ角ゴ Pro W3" charset="-128"/>
            </a:endParaRPr>
          </a:p>
        </p:txBody>
      </p:sp>
      <p:sp>
        <p:nvSpPr>
          <p:cNvPr id="18434" name="Title Placeholder 1"/>
          <p:cNvSpPr>
            <a:spLocks/>
          </p:cNvSpPr>
          <p:nvPr/>
        </p:nvSpPr>
        <p:spPr bwMode="auto">
          <a:xfrm>
            <a:off x="457200" y="188913"/>
            <a:ext cx="57292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r>
              <a:rPr lang="en-AU" altLang="en-US" sz="3200" dirty="0" smtClean="0">
                <a:solidFill>
                  <a:schemeClr val="bg1"/>
                </a:solidFill>
              </a:rPr>
              <a:t>Survey highlights</a:t>
            </a:r>
            <a:endParaRPr lang="en-AU" alt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37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6"/>
          <p:cNvSpPr>
            <a:spLocks noGrp="1"/>
          </p:cNvSpPr>
          <p:nvPr>
            <p:ph type="body" idx="4294967295"/>
          </p:nvPr>
        </p:nvSpPr>
        <p:spPr>
          <a:xfrm>
            <a:off x="457200" y="1024136"/>
            <a:ext cx="8229600" cy="964704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 smtClean="0">
                <a:latin typeface="Arial" pitchFamily="34" charset="0"/>
                <a:ea typeface="ヒラギノ角ゴ Pro W3" charset="-128"/>
              </a:rPr>
              <a:t>How often do you visit </a:t>
            </a:r>
            <a:r>
              <a:rPr lang="en-US" altLang="en-US" dirty="0" err="1" smtClean="0">
                <a:latin typeface="Arial" pitchFamily="34" charset="0"/>
                <a:ea typeface="ヒラギノ角ゴ Pro W3" charset="-128"/>
              </a:rPr>
              <a:t>Randwick</a:t>
            </a:r>
            <a:r>
              <a:rPr lang="en-US" altLang="en-US" dirty="0" smtClean="0">
                <a:latin typeface="Arial" pitchFamily="34" charset="0"/>
                <a:ea typeface="ヒラギノ角ゴ Pro W3" charset="-128"/>
              </a:rPr>
              <a:t> Town Centre?</a:t>
            </a:r>
          </a:p>
        </p:txBody>
      </p:sp>
      <p:sp>
        <p:nvSpPr>
          <p:cNvPr id="18434" name="Title Placeholder 1"/>
          <p:cNvSpPr>
            <a:spLocks/>
          </p:cNvSpPr>
          <p:nvPr/>
        </p:nvSpPr>
        <p:spPr bwMode="auto">
          <a:xfrm>
            <a:off x="457200" y="188913"/>
            <a:ext cx="57292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r>
              <a:rPr lang="en-AU" altLang="en-US" sz="3200" dirty="0" smtClean="0">
                <a:solidFill>
                  <a:schemeClr val="bg1"/>
                </a:solidFill>
              </a:rPr>
              <a:t>Results of survey</a:t>
            </a:r>
            <a:endParaRPr lang="en-AU" alt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4" name="Char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1201287"/>
              </p:ext>
            </p:extLst>
          </p:nvPr>
        </p:nvGraphicFramePr>
        <p:xfrm>
          <a:off x="-34118" y="1988840"/>
          <a:ext cx="3765377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572000" y="2708920"/>
            <a:ext cx="42588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Key finding</a:t>
            </a:r>
          </a:p>
          <a:p>
            <a:r>
              <a:rPr lang="en-AU" dirty="0" smtClean="0"/>
              <a:t>Almost four in every five visitors surveyed (77%) come to the Town Centre more than once a week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6"/>
          <p:cNvSpPr>
            <a:spLocks noGrp="1"/>
          </p:cNvSpPr>
          <p:nvPr>
            <p:ph type="body" idx="4294967295"/>
          </p:nvPr>
        </p:nvSpPr>
        <p:spPr>
          <a:xfrm>
            <a:off x="457200" y="1024136"/>
            <a:ext cx="8229600" cy="964704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 smtClean="0">
                <a:latin typeface="Arial" pitchFamily="34" charset="0"/>
                <a:ea typeface="ヒラギノ角ゴ Pro W3" charset="-128"/>
              </a:rPr>
              <a:t>How do you get to </a:t>
            </a:r>
            <a:r>
              <a:rPr lang="en-US" altLang="en-US" dirty="0" err="1" smtClean="0">
                <a:latin typeface="Arial" pitchFamily="34" charset="0"/>
                <a:ea typeface="ヒラギノ角ゴ Pro W3" charset="-128"/>
              </a:rPr>
              <a:t>Randwick</a:t>
            </a:r>
            <a:r>
              <a:rPr lang="en-US" altLang="en-US" dirty="0" smtClean="0">
                <a:latin typeface="Arial" pitchFamily="34" charset="0"/>
                <a:ea typeface="ヒラギノ角ゴ Pro W3" charset="-128"/>
              </a:rPr>
              <a:t> Town Centre?</a:t>
            </a:r>
          </a:p>
        </p:txBody>
      </p:sp>
      <p:sp>
        <p:nvSpPr>
          <p:cNvPr id="18434" name="Title Placeholder 1"/>
          <p:cNvSpPr>
            <a:spLocks/>
          </p:cNvSpPr>
          <p:nvPr/>
        </p:nvSpPr>
        <p:spPr bwMode="auto">
          <a:xfrm>
            <a:off x="457200" y="188913"/>
            <a:ext cx="57292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r>
              <a:rPr lang="en-AU" altLang="en-US" sz="3200" dirty="0" smtClean="0">
                <a:solidFill>
                  <a:schemeClr val="bg1"/>
                </a:solidFill>
              </a:rPr>
              <a:t>Results of survey</a:t>
            </a:r>
            <a:endParaRPr lang="en-AU" altLang="en-US" sz="32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0" y="2708920"/>
            <a:ext cx="42588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Key finding</a:t>
            </a:r>
          </a:p>
          <a:p>
            <a:r>
              <a:rPr lang="en-AU" dirty="0" smtClean="0"/>
              <a:t>Almost half (46%) of visitors surveyed get to Randwick Town Centre by active transport – walking and cycling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7400494"/>
              </p:ext>
            </p:extLst>
          </p:nvPr>
        </p:nvGraphicFramePr>
        <p:xfrm>
          <a:off x="-528" y="1988840"/>
          <a:ext cx="3765600" cy="410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9653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6"/>
          <p:cNvSpPr>
            <a:spLocks noGrp="1"/>
          </p:cNvSpPr>
          <p:nvPr>
            <p:ph type="body" idx="4294967295"/>
          </p:nvPr>
        </p:nvSpPr>
        <p:spPr>
          <a:xfrm>
            <a:off x="457200" y="1024136"/>
            <a:ext cx="8229600" cy="964704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 smtClean="0">
                <a:latin typeface="Arial" pitchFamily="34" charset="0"/>
                <a:ea typeface="ヒラギノ角ゴ Pro W3" charset="-128"/>
              </a:rPr>
              <a:t>How far do you live from the Town Centre?</a:t>
            </a:r>
          </a:p>
        </p:txBody>
      </p:sp>
      <p:sp>
        <p:nvSpPr>
          <p:cNvPr id="18434" name="Title Placeholder 1"/>
          <p:cNvSpPr>
            <a:spLocks/>
          </p:cNvSpPr>
          <p:nvPr/>
        </p:nvSpPr>
        <p:spPr bwMode="auto">
          <a:xfrm>
            <a:off x="457200" y="188913"/>
            <a:ext cx="57292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r>
              <a:rPr lang="en-AU" altLang="en-US" sz="3200" dirty="0" smtClean="0">
                <a:solidFill>
                  <a:schemeClr val="bg1"/>
                </a:solidFill>
              </a:rPr>
              <a:t>Results of survey</a:t>
            </a:r>
            <a:endParaRPr lang="en-AU" altLang="en-US" sz="32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0" y="2708920"/>
            <a:ext cx="4258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Key finding</a:t>
            </a:r>
          </a:p>
          <a:p>
            <a:r>
              <a:rPr lang="en-AU" dirty="0" smtClean="0"/>
              <a:t>91% of visitors surveyed live within 5km of the Town Centre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2491579"/>
              </p:ext>
            </p:extLst>
          </p:nvPr>
        </p:nvGraphicFramePr>
        <p:xfrm>
          <a:off x="17809" y="2022070"/>
          <a:ext cx="3765600" cy="410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1605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6"/>
          <p:cNvSpPr>
            <a:spLocks noGrp="1"/>
          </p:cNvSpPr>
          <p:nvPr>
            <p:ph type="body" idx="4294967295"/>
          </p:nvPr>
        </p:nvSpPr>
        <p:spPr>
          <a:xfrm>
            <a:off x="457200" y="1024136"/>
            <a:ext cx="8229600" cy="964704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 smtClean="0">
                <a:latin typeface="Arial" pitchFamily="34" charset="0"/>
                <a:ea typeface="ヒラギノ角ゴ Pro W3" charset="-128"/>
              </a:rPr>
              <a:t>What is the purpose of your visit to the Town Centre?</a:t>
            </a:r>
          </a:p>
        </p:txBody>
      </p:sp>
      <p:sp>
        <p:nvSpPr>
          <p:cNvPr id="18434" name="Title Placeholder 1"/>
          <p:cNvSpPr>
            <a:spLocks/>
          </p:cNvSpPr>
          <p:nvPr/>
        </p:nvSpPr>
        <p:spPr bwMode="auto">
          <a:xfrm>
            <a:off x="457200" y="188913"/>
            <a:ext cx="57292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r>
              <a:rPr lang="en-AU" altLang="en-US" sz="3200" dirty="0" smtClean="0">
                <a:solidFill>
                  <a:schemeClr val="bg1"/>
                </a:solidFill>
              </a:rPr>
              <a:t>Results of survey</a:t>
            </a:r>
            <a:endParaRPr lang="en-AU" altLang="en-US" sz="32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0" y="2708920"/>
            <a:ext cx="42588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Key finding</a:t>
            </a:r>
          </a:p>
          <a:p>
            <a:r>
              <a:rPr lang="en-AU" dirty="0" smtClean="0"/>
              <a:t>Most visitors identified multiple reasons for coming to the Town Centre, with </a:t>
            </a:r>
            <a:r>
              <a:rPr lang="en-AU" b="1" dirty="0" smtClean="0"/>
              <a:t>shopping</a:t>
            </a:r>
            <a:r>
              <a:rPr lang="en-AU" dirty="0" smtClean="0"/>
              <a:t>, </a:t>
            </a:r>
            <a:r>
              <a:rPr lang="en-AU" b="1" dirty="0" smtClean="0"/>
              <a:t>eating/drinking</a:t>
            </a:r>
            <a:r>
              <a:rPr lang="en-AU" dirty="0" smtClean="0"/>
              <a:t>, and </a:t>
            </a:r>
            <a:r>
              <a:rPr lang="en-AU" b="1" dirty="0" smtClean="0"/>
              <a:t>accessing services </a:t>
            </a:r>
            <a:r>
              <a:rPr lang="en-AU" dirty="0" smtClean="0"/>
              <a:t>(such as banks and medical providers) the most common identified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6502895"/>
              </p:ext>
            </p:extLst>
          </p:nvPr>
        </p:nvGraphicFramePr>
        <p:xfrm>
          <a:off x="103119" y="1988839"/>
          <a:ext cx="3765600" cy="410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383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6"/>
          <p:cNvSpPr>
            <a:spLocks noGrp="1"/>
          </p:cNvSpPr>
          <p:nvPr>
            <p:ph type="body" idx="4294967295"/>
          </p:nvPr>
        </p:nvSpPr>
        <p:spPr>
          <a:xfrm>
            <a:off x="457200" y="1024136"/>
            <a:ext cx="8229600" cy="964704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 smtClean="0">
                <a:latin typeface="Arial" pitchFamily="34" charset="0"/>
                <a:ea typeface="ヒラギノ角ゴ Pro W3" charset="-128"/>
              </a:rPr>
              <a:t>How important are the following features to you when visiting the Town Centre?</a:t>
            </a:r>
          </a:p>
        </p:txBody>
      </p:sp>
      <p:sp>
        <p:nvSpPr>
          <p:cNvPr id="18434" name="Title Placeholder 1"/>
          <p:cNvSpPr>
            <a:spLocks/>
          </p:cNvSpPr>
          <p:nvPr/>
        </p:nvSpPr>
        <p:spPr bwMode="auto">
          <a:xfrm>
            <a:off x="457200" y="188913"/>
            <a:ext cx="57292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r>
              <a:rPr lang="en-AU" altLang="en-US" sz="3200" dirty="0" smtClean="0">
                <a:solidFill>
                  <a:schemeClr val="bg1"/>
                </a:solidFill>
              </a:rPr>
              <a:t>Results of survey</a:t>
            </a:r>
            <a:endParaRPr lang="en-AU" altLang="en-US" sz="32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0" y="2708920"/>
            <a:ext cx="42588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Key finding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altLang="en-US" sz="1600" dirty="0"/>
              <a:t>A pedestrian friendly </a:t>
            </a:r>
            <a:r>
              <a:rPr lang="en-US" altLang="en-US" sz="1600" dirty="0" smtClean="0"/>
              <a:t>environment, and street trees and landscaping were the two </a:t>
            </a:r>
            <a:r>
              <a:rPr lang="en-US" altLang="en-US" sz="1600" dirty="0"/>
              <a:t>most important public domain </a:t>
            </a:r>
            <a:r>
              <a:rPr lang="en-US" altLang="en-US" sz="1600" dirty="0" smtClean="0"/>
              <a:t>issues </a:t>
            </a:r>
            <a:r>
              <a:rPr lang="en-US" altLang="en-US" sz="1600" dirty="0"/>
              <a:t>reported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2360169"/>
              </p:ext>
            </p:extLst>
          </p:nvPr>
        </p:nvGraphicFramePr>
        <p:xfrm>
          <a:off x="-496" y="1988840"/>
          <a:ext cx="5220568" cy="4320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1701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6"/>
          <p:cNvSpPr>
            <a:spLocks noGrp="1"/>
          </p:cNvSpPr>
          <p:nvPr>
            <p:ph type="body" idx="4294967295"/>
          </p:nvPr>
        </p:nvSpPr>
        <p:spPr>
          <a:xfrm>
            <a:off x="457200" y="1024136"/>
            <a:ext cx="8229600" cy="964704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 smtClean="0">
                <a:latin typeface="Arial" pitchFamily="34" charset="0"/>
                <a:ea typeface="ヒラギノ角ゴ Pro W3" charset="-128"/>
              </a:rPr>
              <a:t>When thinking about your time in the Town Centre, how would you rate your experience?</a:t>
            </a:r>
          </a:p>
        </p:txBody>
      </p:sp>
      <p:sp>
        <p:nvSpPr>
          <p:cNvPr id="18434" name="Title Placeholder 1"/>
          <p:cNvSpPr>
            <a:spLocks/>
          </p:cNvSpPr>
          <p:nvPr/>
        </p:nvSpPr>
        <p:spPr bwMode="auto">
          <a:xfrm>
            <a:off x="457200" y="188913"/>
            <a:ext cx="57292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r>
              <a:rPr lang="en-AU" altLang="en-US" sz="3200" dirty="0" smtClean="0">
                <a:solidFill>
                  <a:schemeClr val="bg1"/>
                </a:solidFill>
              </a:rPr>
              <a:t>Results of survey</a:t>
            </a:r>
            <a:endParaRPr lang="en-AU" altLang="en-US" sz="32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0" y="2708920"/>
            <a:ext cx="42588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Key finding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Almost half of respondents rated street trees and landscaping, as well as seating and outdoor space as either “poor” or “very poor” </a:t>
            </a:r>
            <a:endParaRPr lang="en-AU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9247673"/>
              </p:ext>
            </p:extLst>
          </p:nvPr>
        </p:nvGraphicFramePr>
        <p:xfrm>
          <a:off x="20362" y="1988840"/>
          <a:ext cx="4983686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0784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6"/>
          <p:cNvSpPr>
            <a:spLocks noGrp="1"/>
          </p:cNvSpPr>
          <p:nvPr>
            <p:ph type="body" idx="4294967295"/>
          </p:nvPr>
        </p:nvSpPr>
        <p:spPr>
          <a:xfrm>
            <a:off x="457200" y="1024136"/>
            <a:ext cx="8229600" cy="964704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 smtClean="0">
                <a:latin typeface="Arial" pitchFamily="34" charset="0"/>
                <a:ea typeface="ヒラギノ角ゴ Pro W3" charset="-128"/>
              </a:rPr>
              <a:t>What do you like about the </a:t>
            </a:r>
            <a:r>
              <a:rPr lang="en-US" altLang="en-US" dirty="0" err="1" smtClean="0">
                <a:latin typeface="Arial" pitchFamily="34" charset="0"/>
                <a:ea typeface="ヒラギノ角ゴ Pro W3" charset="-128"/>
              </a:rPr>
              <a:t>Randwick</a:t>
            </a:r>
            <a:r>
              <a:rPr lang="en-US" altLang="en-US" dirty="0" smtClean="0">
                <a:latin typeface="Arial" pitchFamily="34" charset="0"/>
                <a:ea typeface="ヒラギノ角ゴ Pro W3" charset="-128"/>
              </a:rPr>
              <a:t> Junction Town Centre?</a:t>
            </a:r>
            <a:endParaRPr lang="en-US" altLang="en-US" b="1" dirty="0" smtClean="0">
              <a:latin typeface="Arial" pitchFamily="34" charset="0"/>
              <a:ea typeface="ヒラギノ角ゴ Pro W3" charset="-128"/>
            </a:endParaRPr>
          </a:p>
          <a:p>
            <a:pPr marL="0" indent="0">
              <a:buNone/>
            </a:pPr>
            <a:endParaRPr lang="en-US" altLang="en-US" b="1" dirty="0" smtClean="0">
              <a:latin typeface="Arial" pitchFamily="34" charset="0"/>
              <a:ea typeface="ヒラギノ角ゴ Pro W3" charset="-128"/>
            </a:endParaRPr>
          </a:p>
        </p:txBody>
      </p:sp>
      <p:sp>
        <p:nvSpPr>
          <p:cNvPr id="18434" name="Title Placeholder 1"/>
          <p:cNvSpPr>
            <a:spLocks/>
          </p:cNvSpPr>
          <p:nvPr/>
        </p:nvSpPr>
        <p:spPr bwMode="auto">
          <a:xfrm>
            <a:off x="457200" y="188913"/>
            <a:ext cx="57292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r>
              <a:rPr lang="en-AU" altLang="en-US" sz="3200" dirty="0" smtClean="0">
                <a:solidFill>
                  <a:schemeClr val="bg1"/>
                </a:solidFill>
              </a:rPr>
              <a:t>Results of survey</a:t>
            </a:r>
            <a:endParaRPr lang="en-AU" altLang="en-US" sz="32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1520" y="2132856"/>
            <a:ext cx="8496944" cy="3980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5"/>
              </a:spcBef>
              <a:spcAft>
                <a:spcPts val="125"/>
              </a:spcAft>
            </a:pPr>
            <a:r>
              <a:rPr lang="en-AU" b="1" dirty="0" smtClean="0"/>
              <a:t>What you said you liked…</a:t>
            </a:r>
          </a:p>
          <a:p>
            <a:pPr marL="285750" indent="-285750">
              <a:spcBef>
                <a:spcPts val="130"/>
              </a:spcBef>
              <a:spcAft>
                <a:spcPts val="130"/>
              </a:spcAft>
              <a:buFont typeface="Wingdings" panose="05000000000000000000" pitchFamily="2" charset="2"/>
              <a:buChar char="ü"/>
            </a:pPr>
            <a:r>
              <a:rPr lang="en-AU" dirty="0">
                <a:solidFill>
                  <a:schemeClr val="tx2"/>
                </a:solidFill>
              </a:rPr>
              <a:t>There is a good variety of shops, services and </a:t>
            </a:r>
            <a:r>
              <a:rPr lang="en-AU" dirty="0" smtClean="0">
                <a:solidFill>
                  <a:schemeClr val="tx2"/>
                </a:solidFill>
              </a:rPr>
              <a:t>facilities (207 comments)</a:t>
            </a:r>
            <a:endParaRPr lang="en-AU" dirty="0">
              <a:solidFill>
                <a:schemeClr val="tx2"/>
              </a:solidFill>
            </a:endParaRPr>
          </a:p>
          <a:p>
            <a:pPr marL="285750" indent="-285750">
              <a:spcBef>
                <a:spcPts val="130"/>
              </a:spcBef>
              <a:spcAft>
                <a:spcPts val="130"/>
              </a:spcAft>
              <a:buFont typeface="Wingdings" panose="05000000000000000000" pitchFamily="2" charset="2"/>
              <a:buChar char="ü"/>
            </a:pPr>
            <a:r>
              <a:rPr lang="en-AU" dirty="0">
                <a:solidFill>
                  <a:schemeClr val="tx2"/>
                </a:solidFill>
              </a:rPr>
              <a:t>It’s convenient to get to and close to home and/or work (</a:t>
            </a:r>
            <a:r>
              <a:rPr lang="en-AU" dirty="0" smtClean="0">
                <a:solidFill>
                  <a:schemeClr val="tx2"/>
                </a:solidFill>
              </a:rPr>
              <a:t>126 </a:t>
            </a:r>
            <a:r>
              <a:rPr lang="en-AU" dirty="0">
                <a:solidFill>
                  <a:schemeClr val="tx2"/>
                </a:solidFill>
              </a:rPr>
              <a:t>comments)</a:t>
            </a:r>
          </a:p>
          <a:p>
            <a:pPr marL="285750" indent="-285750">
              <a:spcBef>
                <a:spcPts val="130"/>
              </a:spcBef>
              <a:spcAft>
                <a:spcPts val="130"/>
              </a:spcAft>
              <a:buFont typeface="Wingdings" panose="05000000000000000000" pitchFamily="2" charset="2"/>
              <a:buChar char="ü"/>
            </a:pPr>
            <a:r>
              <a:rPr lang="en-AU" dirty="0" smtClean="0">
                <a:solidFill>
                  <a:schemeClr val="tx2"/>
                </a:solidFill>
              </a:rPr>
              <a:t>Friendly </a:t>
            </a:r>
            <a:r>
              <a:rPr lang="en-AU" dirty="0">
                <a:solidFill>
                  <a:schemeClr val="tx2"/>
                </a:solidFill>
              </a:rPr>
              <a:t>and welcoming atmosphere (67 comments)</a:t>
            </a:r>
          </a:p>
          <a:p>
            <a:pPr marL="285750" indent="-285750">
              <a:spcBef>
                <a:spcPts val="130"/>
              </a:spcBef>
              <a:spcAft>
                <a:spcPts val="130"/>
              </a:spcAft>
              <a:buFont typeface="Wingdings" panose="05000000000000000000" pitchFamily="2" charset="2"/>
              <a:buChar char="ü"/>
            </a:pPr>
            <a:r>
              <a:rPr lang="en-AU" dirty="0" smtClean="0">
                <a:solidFill>
                  <a:schemeClr val="tx2"/>
                </a:solidFill>
              </a:rPr>
              <a:t>Good </a:t>
            </a:r>
            <a:r>
              <a:rPr lang="en-AU" dirty="0">
                <a:solidFill>
                  <a:schemeClr val="tx2"/>
                </a:solidFill>
              </a:rPr>
              <a:t>variety of places to eat, including cafes, restaurants and casual food </a:t>
            </a:r>
            <a:r>
              <a:rPr lang="en-AU" dirty="0" smtClean="0">
                <a:solidFill>
                  <a:schemeClr val="tx2"/>
                </a:solidFill>
              </a:rPr>
              <a:t>outlets (67 comments)</a:t>
            </a:r>
            <a:endParaRPr lang="en-AU" dirty="0">
              <a:solidFill>
                <a:schemeClr val="tx2"/>
              </a:solidFill>
            </a:endParaRPr>
          </a:p>
          <a:p>
            <a:pPr marL="285750" indent="-285750">
              <a:spcBef>
                <a:spcPts val="130"/>
              </a:spcBef>
              <a:spcAft>
                <a:spcPts val="130"/>
              </a:spcAft>
              <a:buFont typeface="Wingdings" panose="05000000000000000000" pitchFamily="2" charset="2"/>
              <a:buChar char="ü"/>
            </a:pPr>
            <a:r>
              <a:rPr lang="en-AU" dirty="0" smtClean="0">
                <a:solidFill>
                  <a:schemeClr val="tx2"/>
                </a:solidFill>
              </a:rPr>
              <a:t>The town centre is compact and low scale (54 comments)</a:t>
            </a:r>
          </a:p>
          <a:p>
            <a:pPr marL="285750" indent="-285750">
              <a:spcBef>
                <a:spcPts val="130"/>
              </a:spcBef>
              <a:spcAft>
                <a:spcPts val="130"/>
              </a:spcAft>
              <a:buFont typeface="Wingdings" panose="05000000000000000000" pitchFamily="2" charset="2"/>
              <a:buChar char="ü"/>
            </a:pPr>
            <a:r>
              <a:rPr lang="en-AU" dirty="0" smtClean="0">
                <a:solidFill>
                  <a:schemeClr val="tx2"/>
                </a:solidFill>
              </a:rPr>
              <a:t>Good access to public transport (33 comments)</a:t>
            </a:r>
          </a:p>
          <a:p>
            <a:pPr marL="285750" indent="-285750">
              <a:spcBef>
                <a:spcPts val="130"/>
              </a:spcBef>
              <a:spcAft>
                <a:spcPts val="130"/>
              </a:spcAft>
              <a:buFont typeface="Wingdings" panose="05000000000000000000" pitchFamily="2" charset="2"/>
              <a:buChar char="ü"/>
            </a:pPr>
            <a:r>
              <a:rPr lang="en-AU" dirty="0" smtClean="0">
                <a:solidFill>
                  <a:schemeClr val="tx2"/>
                </a:solidFill>
              </a:rPr>
              <a:t>There is good range of parking options, with ‘free’ parking available (21 comments)</a:t>
            </a:r>
          </a:p>
          <a:p>
            <a:pPr marL="285750" indent="-285750">
              <a:spcBef>
                <a:spcPts val="130"/>
              </a:spcBef>
              <a:spcAft>
                <a:spcPts val="130"/>
              </a:spcAft>
              <a:buFont typeface="Wingdings" panose="05000000000000000000" pitchFamily="2" charset="2"/>
              <a:buChar char="ü"/>
            </a:pPr>
            <a:r>
              <a:rPr lang="en-AU" dirty="0" smtClean="0">
                <a:solidFill>
                  <a:schemeClr val="tx2"/>
                </a:solidFill>
              </a:rPr>
              <a:t>An appreciation for the “historic feel” of Randwick Junction (21 comments)</a:t>
            </a:r>
            <a:endParaRPr lang="en-AU" sz="2000" dirty="0" smtClean="0"/>
          </a:p>
          <a:p>
            <a:pPr>
              <a:spcBef>
                <a:spcPts val="125"/>
              </a:spcBef>
              <a:spcAft>
                <a:spcPts val="125"/>
              </a:spcAft>
            </a:pPr>
            <a:endParaRPr lang="en-AU" dirty="0" smtClean="0"/>
          </a:p>
          <a:p>
            <a:pPr marL="285750" indent="-285750">
              <a:spcBef>
                <a:spcPts val="125"/>
              </a:spcBef>
              <a:spcAft>
                <a:spcPts val="125"/>
              </a:spcAft>
              <a:buFont typeface="Arial" panose="020B0604020202020204" pitchFamily="34" charset="0"/>
              <a:buChar char="•"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2661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6"/>
          <p:cNvSpPr>
            <a:spLocks noGrp="1"/>
          </p:cNvSpPr>
          <p:nvPr>
            <p:ph type="body" idx="4294967295"/>
          </p:nvPr>
        </p:nvSpPr>
        <p:spPr>
          <a:xfrm>
            <a:off x="457200" y="1024136"/>
            <a:ext cx="8229600" cy="964704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 smtClean="0">
                <a:latin typeface="Arial" pitchFamily="34" charset="0"/>
                <a:ea typeface="ヒラギノ角ゴ Pro W3" charset="-128"/>
              </a:rPr>
              <a:t>What do dislike about the </a:t>
            </a:r>
            <a:r>
              <a:rPr lang="en-US" altLang="en-US" dirty="0" err="1" smtClean="0">
                <a:latin typeface="Arial" pitchFamily="34" charset="0"/>
                <a:ea typeface="ヒラギノ角ゴ Pro W3" charset="-128"/>
              </a:rPr>
              <a:t>Randwick</a:t>
            </a:r>
            <a:r>
              <a:rPr lang="en-US" altLang="en-US" dirty="0" smtClean="0">
                <a:latin typeface="Arial" pitchFamily="34" charset="0"/>
                <a:ea typeface="ヒラギノ角ゴ Pro W3" charset="-128"/>
              </a:rPr>
              <a:t> Junction Town Centre?</a:t>
            </a:r>
            <a:endParaRPr lang="en-US" altLang="en-US" b="1" dirty="0" smtClean="0">
              <a:latin typeface="Arial" pitchFamily="34" charset="0"/>
              <a:ea typeface="ヒラギノ角ゴ Pro W3" charset="-128"/>
            </a:endParaRPr>
          </a:p>
          <a:p>
            <a:pPr marL="0" indent="0">
              <a:buNone/>
            </a:pPr>
            <a:endParaRPr lang="en-US" altLang="en-US" b="1" dirty="0" smtClean="0">
              <a:latin typeface="Arial" pitchFamily="34" charset="0"/>
              <a:ea typeface="ヒラギノ角ゴ Pro W3" charset="-128"/>
            </a:endParaRPr>
          </a:p>
        </p:txBody>
      </p:sp>
      <p:sp>
        <p:nvSpPr>
          <p:cNvPr id="18434" name="Title Placeholder 1"/>
          <p:cNvSpPr>
            <a:spLocks/>
          </p:cNvSpPr>
          <p:nvPr/>
        </p:nvSpPr>
        <p:spPr bwMode="auto">
          <a:xfrm>
            <a:off x="457200" y="188913"/>
            <a:ext cx="57292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r>
              <a:rPr lang="en-AU" altLang="en-US" sz="3200" dirty="0" smtClean="0">
                <a:solidFill>
                  <a:schemeClr val="bg1"/>
                </a:solidFill>
              </a:rPr>
              <a:t>Results of survey</a:t>
            </a:r>
            <a:endParaRPr lang="en-AU" altLang="en-US" sz="32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1520" y="2132856"/>
            <a:ext cx="8568952" cy="537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What you said you didn’t like…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"/>
            </a:pPr>
            <a:r>
              <a:rPr lang="en-AU" dirty="0">
                <a:solidFill>
                  <a:schemeClr val="accent2"/>
                </a:solidFill>
              </a:rPr>
              <a:t>Traffic congestion (132 comments):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"/>
            </a:pPr>
            <a:r>
              <a:rPr lang="en-AU" dirty="0">
                <a:solidFill>
                  <a:schemeClr val="accent2"/>
                </a:solidFill>
              </a:rPr>
              <a:t>Pedestrian accessibility is difficult (102 comments):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AU" dirty="0">
                <a:solidFill>
                  <a:schemeClr val="accent2"/>
                </a:solidFill>
              </a:rPr>
              <a:t>Both for pedestrians and vehicles on Belmore Road,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AU" dirty="0">
                <a:solidFill>
                  <a:schemeClr val="accent2"/>
                </a:solidFill>
              </a:rPr>
              <a:t>For pedestrians crossing Avoca St, and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AU" dirty="0">
                <a:solidFill>
                  <a:schemeClr val="accent2"/>
                </a:solidFill>
              </a:rPr>
              <a:t>Footpaths are narrow, uneven, and cramped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"/>
            </a:pPr>
            <a:r>
              <a:rPr lang="en-AU" dirty="0">
                <a:solidFill>
                  <a:schemeClr val="accent2"/>
                </a:solidFill>
              </a:rPr>
              <a:t>Streetscape is run down (91 comments)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"/>
            </a:pPr>
            <a:r>
              <a:rPr lang="en-AU" dirty="0" smtClean="0">
                <a:solidFill>
                  <a:schemeClr val="accent2"/>
                </a:solidFill>
              </a:rPr>
              <a:t>Parking is hard to access, not well designed (84 </a:t>
            </a:r>
            <a:r>
              <a:rPr lang="en-AU" dirty="0">
                <a:solidFill>
                  <a:schemeClr val="accent2"/>
                </a:solidFill>
              </a:rPr>
              <a:t>comments)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"/>
            </a:pPr>
            <a:r>
              <a:rPr lang="en-AU" dirty="0">
                <a:solidFill>
                  <a:schemeClr val="accent2"/>
                </a:solidFill>
              </a:rPr>
              <a:t>Not enough landscaping or open space (54 comments)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"/>
            </a:pPr>
            <a:r>
              <a:rPr lang="en-AU" dirty="0">
                <a:solidFill>
                  <a:schemeClr val="accent2"/>
                </a:solidFill>
              </a:rPr>
              <a:t>Not enough variety of shops (43 comments)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"/>
            </a:pPr>
            <a:r>
              <a:rPr lang="en-AU" dirty="0" smtClean="0">
                <a:solidFill>
                  <a:schemeClr val="accent2"/>
                </a:solidFill>
              </a:rPr>
              <a:t>Lack </a:t>
            </a:r>
            <a:r>
              <a:rPr lang="en-AU" dirty="0">
                <a:solidFill>
                  <a:schemeClr val="accent2"/>
                </a:solidFill>
              </a:rPr>
              <a:t>of outdoor seating to eat, mingle, ‘hang out’ (31 comments) 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"/>
            </a:pPr>
            <a:r>
              <a:rPr lang="en-AU" dirty="0">
                <a:solidFill>
                  <a:schemeClr val="accent2"/>
                </a:solidFill>
              </a:rPr>
              <a:t>Lack of bicycle access and parking, with cyclists also on the footpaths (22 </a:t>
            </a:r>
            <a:r>
              <a:rPr lang="en-AU" dirty="0" smtClean="0">
                <a:solidFill>
                  <a:schemeClr val="accent2"/>
                </a:solidFill>
              </a:rPr>
              <a:t>comments)</a:t>
            </a:r>
            <a:endParaRPr lang="en-AU" sz="1500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AU" b="1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AU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6628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6"/>
          <p:cNvSpPr>
            <a:spLocks noGrp="1"/>
          </p:cNvSpPr>
          <p:nvPr>
            <p:ph type="body" idx="4294967295"/>
          </p:nvPr>
        </p:nvSpPr>
        <p:spPr>
          <a:xfrm>
            <a:off x="457200" y="1024136"/>
            <a:ext cx="8229600" cy="964704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 smtClean="0">
                <a:latin typeface="Arial" pitchFamily="34" charset="0"/>
                <a:ea typeface="ヒラギノ角ゴ Pro W3" charset="-128"/>
              </a:rPr>
              <a:t>Where were you from?</a:t>
            </a:r>
            <a:endParaRPr lang="en-US" altLang="en-US" b="1" dirty="0" smtClean="0">
              <a:latin typeface="Arial" pitchFamily="34" charset="0"/>
              <a:ea typeface="ヒラギノ角ゴ Pro W3" charset="-128"/>
            </a:endParaRPr>
          </a:p>
          <a:p>
            <a:pPr marL="0" indent="0">
              <a:buNone/>
            </a:pPr>
            <a:endParaRPr lang="en-US" altLang="en-US" b="1" dirty="0" smtClean="0">
              <a:latin typeface="Arial" pitchFamily="34" charset="0"/>
              <a:ea typeface="ヒラギノ角ゴ Pro W3" charset="-128"/>
            </a:endParaRPr>
          </a:p>
        </p:txBody>
      </p:sp>
      <p:sp>
        <p:nvSpPr>
          <p:cNvPr id="18434" name="Title Placeholder 1"/>
          <p:cNvSpPr>
            <a:spLocks/>
          </p:cNvSpPr>
          <p:nvPr/>
        </p:nvSpPr>
        <p:spPr bwMode="auto">
          <a:xfrm>
            <a:off x="457200" y="188913"/>
            <a:ext cx="57292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r>
              <a:rPr lang="en-AU" altLang="en-US" sz="3200" dirty="0" smtClean="0">
                <a:solidFill>
                  <a:schemeClr val="bg1"/>
                </a:solidFill>
              </a:rPr>
              <a:t>Results of survey</a:t>
            </a:r>
            <a:endParaRPr lang="en-AU" alt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4107472"/>
              </p:ext>
            </p:extLst>
          </p:nvPr>
        </p:nvGraphicFramePr>
        <p:xfrm>
          <a:off x="827584" y="1628800"/>
          <a:ext cx="6768752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9073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andwick Council powerpoint Green template">
  <a:themeElements>
    <a:clrScheme name="Custom 7">
      <a:dk1>
        <a:srgbClr val="808080"/>
      </a:dk1>
      <a:lt1>
        <a:sysClr val="window" lastClr="FFFFFF"/>
      </a:lt1>
      <a:dk2>
        <a:srgbClr val="408428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</Template>
  <TotalTime>650</TotalTime>
  <Words>818</Words>
  <Application>Microsoft Office PowerPoint</Application>
  <PresentationFormat>On-screen Show (4:3)</PresentationFormat>
  <Paragraphs>114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Randwick Council powerpoint Green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RCC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mendelevichn</dc:creator>
  <cp:lastModifiedBy>Amanda Mather</cp:lastModifiedBy>
  <cp:revision>63</cp:revision>
  <dcterms:created xsi:type="dcterms:W3CDTF">2012-09-20T07:26:34Z</dcterms:created>
  <dcterms:modified xsi:type="dcterms:W3CDTF">2017-02-01T02:54:20Z</dcterms:modified>
</cp:coreProperties>
</file>